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Poppins" panose="00000500000000000000" pitchFamily="2" charset="0"/>
      <p:regular r:id="rId27"/>
      <p:bold r:id="rId28"/>
      <p:italic r:id="rId29"/>
      <p:boldItalic r:id="rId30"/>
    </p:embeddedFont>
    <p:embeddedFont>
      <p:font typeface="Poppins Medium" panose="00000600000000000000" pitchFamily="2" charset="0"/>
      <p:regular r:id="rId31"/>
      <p:bold r:id="rId32"/>
      <p:italic r:id="rId33"/>
      <p:boldItalic r:id="rId34"/>
    </p:embeddedFont>
    <p:embeddedFont>
      <p:font typeface="Poppins SemiBold" panose="000007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6383">
          <p15:clr>
            <a:srgbClr val="000000"/>
          </p15:clr>
        </p15:guide>
        <p15:guide id="3" pos="1008">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ie972iOaUs3ER2BQWW/I6UAn16Z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60"/>
  </p:normalViewPr>
  <p:slideViewPr>
    <p:cSldViewPr snapToGrid="0">
      <p:cViewPr varScale="1">
        <p:scale>
          <a:sx n="54" d="100"/>
          <a:sy n="54" d="100"/>
        </p:scale>
        <p:origin x="1166" y="110"/>
      </p:cViewPr>
      <p:guideLst>
        <p:guide orient="horz" pos="2160"/>
        <p:guide pos="6383"/>
        <p:guide pos="10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customschemas.google.com/relationships/presentationmetadata" Target="meta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61afda80dc606f4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61afda80dc606f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73892e7f7b_6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g173892e7f7b_6_10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
        <p:nvSpPr>
          <p:cNvPr id="427" name="Google Shape;42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aeffcf3351e1091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aeffcf3351e109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aeffcf3351e1091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aeffcf3351e109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74b144a397fdce6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74b144a397fdce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aeffcf3351e1091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aeffcf3351e109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719276c63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g1719276c63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73892e7f7b_1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add logo(s)</a:t>
            </a:r>
            <a:endParaRPr/>
          </a:p>
        </p:txBody>
      </p:sp>
      <p:sp>
        <p:nvSpPr>
          <p:cNvPr id="501" name="Google Shape;501;g173892e7f7b_13_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7564974dc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22" name="Google Shape;222;g17564974dc0_2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77c6646344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77c664634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73892e7f7b_6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3" name="Google Shape;343;g173892e7f7b_6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73892e7f7b_6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g173892e7f7b_6_9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g173892e7f7b_6_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g173892e7f7b_6_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g173892e7f7b_6_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g173892e7f7b_6_1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g173892e7f7b_6_1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93" name="Google Shape;93;g173892e7f7b_6_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g173892e7f7b_6_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g173892e7f7b_6_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g173892e7f7b_6_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g173892e7f7b_6_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9" name="Google Shape;99;g173892e7f7b_6_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g173892e7f7b_6_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g173892e7f7b_6_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2"/>
        <p:cNvGrpSpPr/>
        <p:nvPr/>
      </p:nvGrpSpPr>
      <p:grpSpPr>
        <a:xfrm>
          <a:off x="0" y="0"/>
          <a:ext cx="0" cy="0"/>
          <a:chOff x="0" y="0"/>
          <a:chExt cx="0" cy="0"/>
        </a:xfrm>
      </p:grpSpPr>
      <p:sp>
        <p:nvSpPr>
          <p:cNvPr id="103" name="Google Shape;103;g173892e7f7b_6_2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g173892e7f7b_6_2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05" name="Google Shape;105;g173892e7f7b_6_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g173892e7f7b_6_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g173892e7f7b_6_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8"/>
        <p:cNvGrpSpPr/>
        <p:nvPr/>
      </p:nvGrpSpPr>
      <p:grpSpPr>
        <a:xfrm>
          <a:off x="0" y="0"/>
          <a:ext cx="0" cy="0"/>
          <a:chOff x="0" y="0"/>
          <a:chExt cx="0" cy="0"/>
        </a:xfrm>
      </p:grpSpPr>
      <p:sp>
        <p:nvSpPr>
          <p:cNvPr id="109" name="Google Shape;109;g173892e7f7b_6_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g173892e7f7b_6_28"/>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1" name="Google Shape;111;g173892e7f7b_6_28"/>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12" name="Google Shape;112;g173892e7f7b_6_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g173892e7f7b_6_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g173892e7f7b_6_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5"/>
        <p:cNvGrpSpPr/>
        <p:nvPr/>
      </p:nvGrpSpPr>
      <p:grpSpPr>
        <a:xfrm>
          <a:off x="0" y="0"/>
          <a:ext cx="0" cy="0"/>
          <a:chOff x="0" y="0"/>
          <a:chExt cx="0" cy="0"/>
        </a:xfrm>
      </p:grpSpPr>
      <p:sp>
        <p:nvSpPr>
          <p:cNvPr id="116" name="Google Shape;116;g173892e7f7b_6_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g173892e7f7b_6_3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8" name="Google Shape;118;g173892e7f7b_6_3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9" name="Google Shape;119;g173892e7f7b_6_3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20" name="Google Shape;120;g173892e7f7b_6_3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21" name="Google Shape;121;g173892e7f7b_6_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g173892e7f7b_6_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g173892e7f7b_6_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g173892e7f7b_6_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g173892e7f7b_6_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g173892e7f7b_6_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g173892e7f7b_6_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g173892e7f7b_6_4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g173892e7f7b_6_4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2" name="Google Shape;132;g173892e7f7b_6_4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33" name="Google Shape;133;g173892e7f7b_6_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g173892e7f7b_6_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g173892e7f7b_6_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g173892e7f7b_6_5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g173892e7f7b_6_56"/>
          <p:cNvSpPr>
            <a:spLocks noGrp="1"/>
          </p:cNvSpPr>
          <p:nvPr>
            <p:ph type="pic" idx="2"/>
          </p:nvPr>
        </p:nvSpPr>
        <p:spPr>
          <a:xfrm>
            <a:off x="1792288" y="612775"/>
            <a:ext cx="5486400" cy="4114800"/>
          </a:xfrm>
          <a:prstGeom prst="rect">
            <a:avLst/>
          </a:prstGeom>
          <a:noFill/>
          <a:ln>
            <a:noFill/>
          </a:ln>
        </p:spPr>
      </p:sp>
      <p:sp>
        <p:nvSpPr>
          <p:cNvPr id="139" name="Google Shape;139;g173892e7f7b_6_5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0" name="Google Shape;140;g173892e7f7b_6_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g173892e7f7b_6_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g173892e7f7b_6_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g173892e7f7b_6_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g173892e7f7b_6_63"/>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6" name="Google Shape;146;g173892e7f7b_6_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g173892e7f7b_6_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g173892e7f7b_6_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g173892e7f7b_6_6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g173892e7f7b_6_6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2" name="Google Shape;152;g173892e7f7b_6_6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g173892e7f7b_6_6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g173892e7f7b_6_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1792288" y="612775"/>
            <a:ext cx="5486400" cy="4114800"/>
          </a:xfrm>
          <a:prstGeom prst="rect">
            <a:avLst/>
          </a:prstGeom>
          <a:noFill/>
          <a:ln>
            <a:noFill/>
          </a:ln>
        </p:spPr>
      </p:sp>
      <p:sp>
        <p:nvSpPr>
          <p:cNvPr id="64" name="Google Shape;64;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173892e7f7b_6_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g173892e7f7b_6_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3" name="Google Shape;83;g173892e7f7b_6_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g173892e7f7b_6_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g173892e7f7b_6_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55.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5.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5.png"/><Relationship Id="rId7"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0.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76.png"/><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8.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1.jpg"/><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5.xml"/><Relationship Id="rId16"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6.png"/><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3.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6.xml"/><Relationship Id="rId16"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1.jp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1"/>
          <p:cNvPicPr preferRelativeResize="0"/>
          <p:nvPr/>
        </p:nvPicPr>
        <p:blipFill rotWithShape="1">
          <a:blip r:embed="rId3">
            <a:alphaModFix/>
          </a:blip>
          <a:srcRect t="7786" b="7786"/>
          <a:stretch/>
        </p:blipFill>
        <p:spPr>
          <a:xfrm>
            <a:off x="-146022" y="-20700"/>
            <a:ext cx="18287999" cy="10287000"/>
          </a:xfrm>
          <a:prstGeom prst="rect">
            <a:avLst/>
          </a:prstGeom>
          <a:noFill/>
          <a:ln>
            <a:noFill/>
          </a:ln>
        </p:spPr>
      </p:pic>
      <p:sp>
        <p:nvSpPr>
          <p:cNvPr id="160" name="Google Shape;160;p1"/>
          <p:cNvSpPr/>
          <p:nvPr/>
        </p:nvSpPr>
        <p:spPr>
          <a:xfrm>
            <a:off x="7584676" y="-4438424"/>
            <a:ext cx="14460300" cy="15102300"/>
          </a:xfrm>
          <a:prstGeom prst="ellipse">
            <a:avLst/>
          </a:prstGeom>
          <a:solidFill>
            <a:srgbClr val="002D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
          <p:cNvSpPr/>
          <p:nvPr/>
        </p:nvSpPr>
        <p:spPr>
          <a:xfrm>
            <a:off x="8401975" y="-3397575"/>
            <a:ext cx="14460300" cy="15102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 name="Google Shape;162;p1"/>
          <p:cNvPicPr preferRelativeResize="0"/>
          <p:nvPr/>
        </p:nvPicPr>
        <p:blipFill rotWithShape="1">
          <a:blip r:embed="rId4">
            <a:alphaModFix/>
          </a:blip>
          <a:srcRect/>
          <a:stretch/>
        </p:blipFill>
        <p:spPr>
          <a:xfrm>
            <a:off x="13994543" y="7010327"/>
            <a:ext cx="6529515" cy="6553345"/>
          </a:xfrm>
          <a:prstGeom prst="rect">
            <a:avLst/>
          </a:prstGeom>
          <a:noFill/>
          <a:ln>
            <a:noFill/>
          </a:ln>
        </p:spPr>
      </p:pic>
      <p:pic>
        <p:nvPicPr>
          <p:cNvPr id="163" name="Google Shape;163;p1"/>
          <p:cNvPicPr preferRelativeResize="0"/>
          <p:nvPr/>
        </p:nvPicPr>
        <p:blipFill rotWithShape="1">
          <a:blip r:embed="rId5">
            <a:alphaModFix/>
          </a:blip>
          <a:srcRect/>
          <a:stretch/>
        </p:blipFill>
        <p:spPr>
          <a:xfrm>
            <a:off x="10132804" y="4000324"/>
            <a:ext cx="6956928" cy="2147952"/>
          </a:xfrm>
          <a:prstGeom prst="rect">
            <a:avLst/>
          </a:prstGeom>
          <a:noFill/>
          <a:ln>
            <a:noFill/>
          </a:ln>
        </p:spPr>
      </p:pic>
      <p:pic>
        <p:nvPicPr>
          <p:cNvPr id="164" name="Google Shape;164;p1"/>
          <p:cNvPicPr preferRelativeResize="0"/>
          <p:nvPr/>
        </p:nvPicPr>
        <p:blipFill rotWithShape="1">
          <a:blip r:embed="rId6">
            <a:alphaModFix/>
          </a:blip>
          <a:srcRect/>
          <a:stretch/>
        </p:blipFill>
        <p:spPr>
          <a:xfrm>
            <a:off x="9267914" y="466630"/>
            <a:ext cx="2492507" cy="887889"/>
          </a:xfrm>
          <a:prstGeom prst="rect">
            <a:avLst/>
          </a:prstGeom>
          <a:noFill/>
          <a:ln>
            <a:noFill/>
          </a:ln>
        </p:spPr>
      </p:pic>
      <p:pic>
        <p:nvPicPr>
          <p:cNvPr id="165" name="Google Shape;165;p1"/>
          <p:cNvPicPr preferRelativeResize="0"/>
          <p:nvPr/>
        </p:nvPicPr>
        <p:blipFill rotWithShape="1">
          <a:blip r:embed="rId7">
            <a:alphaModFix/>
          </a:blip>
          <a:srcRect l="12588" t="27431" r="2283" b="24874"/>
          <a:stretch/>
        </p:blipFill>
        <p:spPr>
          <a:xfrm>
            <a:off x="12633414" y="531697"/>
            <a:ext cx="2294843" cy="822822"/>
          </a:xfrm>
          <a:prstGeom prst="rect">
            <a:avLst/>
          </a:prstGeom>
          <a:noFill/>
          <a:ln>
            <a:noFill/>
          </a:ln>
        </p:spPr>
      </p:pic>
      <p:pic>
        <p:nvPicPr>
          <p:cNvPr id="166" name="Google Shape;166;p1"/>
          <p:cNvPicPr preferRelativeResize="0"/>
          <p:nvPr/>
        </p:nvPicPr>
        <p:blipFill rotWithShape="1">
          <a:blip r:embed="rId8">
            <a:alphaModFix/>
          </a:blip>
          <a:srcRect/>
          <a:stretch/>
        </p:blipFill>
        <p:spPr>
          <a:xfrm>
            <a:off x="15804557" y="383231"/>
            <a:ext cx="1457380" cy="1119754"/>
          </a:xfrm>
          <a:prstGeom prst="rect">
            <a:avLst/>
          </a:prstGeom>
          <a:noFill/>
          <a:ln>
            <a:noFill/>
          </a:ln>
        </p:spPr>
      </p:pic>
      <p:sp>
        <p:nvSpPr>
          <p:cNvPr id="167" name="Google Shape;167;p1"/>
          <p:cNvSpPr txBox="1"/>
          <p:nvPr/>
        </p:nvSpPr>
        <p:spPr>
          <a:xfrm>
            <a:off x="1094359" y="3622185"/>
            <a:ext cx="5357100" cy="12930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8400" b="1" i="0" u="none" strike="noStrike" cap="none">
                <a:solidFill>
                  <a:srgbClr val="FFFFFF"/>
                </a:solidFill>
                <a:latin typeface="Poppins"/>
                <a:ea typeface="Poppins"/>
                <a:cs typeface="Poppins"/>
                <a:sym typeface="Poppins"/>
              </a:rPr>
              <a:t>Product</a:t>
            </a:r>
            <a:endParaRPr sz="8400"/>
          </a:p>
        </p:txBody>
      </p:sp>
      <p:sp>
        <p:nvSpPr>
          <p:cNvPr id="168" name="Google Shape;168;p1"/>
          <p:cNvSpPr txBox="1"/>
          <p:nvPr/>
        </p:nvSpPr>
        <p:spPr>
          <a:xfrm>
            <a:off x="1094359" y="4855265"/>
            <a:ext cx="6015900" cy="12930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8400" b="1">
                <a:solidFill>
                  <a:srgbClr val="FFFFFF"/>
                </a:solidFill>
                <a:latin typeface="Poppins"/>
                <a:ea typeface="Poppins"/>
                <a:cs typeface="Poppins"/>
                <a:sym typeface="Poppins"/>
              </a:rPr>
              <a:t>Document</a:t>
            </a:r>
            <a:endParaRPr sz="8400"/>
          </a:p>
        </p:txBody>
      </p:sp>
      <p:sp>
        <p:nvSpPr>
          <p:cNvPr id="169" name="Google Shape;169;p1"/>
          <p:cNvSpPr txBox="1"/>
          <p:nvPr/>
        </p:nvSpPr>
        <p:spPr>
          <a:xfrm>
            <a:off x="1094359" y="6148277"/>
            <a:ext cx="4927500" cy="477000"/>
          </a:xfrm>
          <a:prstGeom prst="rect">
            <a:avLst/>
          </a:prstGeom>
          <a:noFill/>
          <a:ln>
            <a:noFill/>
          </a:ln>
        </p:spPr>
        <p:txBody>
          <a:bodyPr spcFirstLastPara="1" wrap="square" lIns="0" tIns="0" rIns="0" bIns="0" anchor="t" anchorCtr="0">
            <a:spAutoFit/>
          </a:bodyPr>
          <a:lstStyle/>
          <a:p>
            <a:pPr marL="0" marR="0" lvl="0" indent="0" algn="l" rtl="0">
              <a:lnSpc>
                <a:spcPct val="140022"/>
              </a:lnSpc>
              <a:spcBef>
                <a:spcPts val="0"/>
              </a:spcBef>
              <a:spcAft>
                <a:spcPts val="0"/>
              </a:spcAft>
              <a:buNone/>
            </a:pPr>
            <a:r>
              <a:rPr lang="en-US" sz="3099" b="0" i="0" u="none" strike="noStrike" cap="none">
                <a:solidFill>
                  <a:srgbClr val="FFFFFF"/>
                </a:solidFill>
                <a:latin typeface="Poppins"/>
                <a:ea typeface="Poppins"/>
                <a:cs typeface="Poppins"/>
                <a:sym typeface="Poppins"/>
              </a:rPr>
              <a:t>Telkom IoT Platform</a:t>
            </a:r>
            <a:endParaRPr sz="2700"/>
          </a:p>
        </p:txBody>
      </p:sp>
      <p:pic>
        <p:nvPicPr>
          <p:cNvPr id="170" name="Google Shape;170;p1"/>
          <p:cNvPicPr preferRelativeResize="0"/>
          <p:nvPr/>
        </p:nvPicPr>
        <p:blipFill>
          <a:blip r:embed="rId9">
            <a:alphaModFix/>
          </a:blip>
          <a:stretch>
            <a:fillRect/>
          </a:stretch>
        </p:blipFill>
        <p:spPr>
          <a:xfrm>
            <a:off x="160771" y="9353609"/>
            <a:ext cx="3956286" cy="6714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g161afda80dc606f4_1"/>
          <p:cNvPicPr preferRelativeResize="0"/>
          <p:nvPr/>
        </p:nvPicPr>
        <p:blipFill>
          <a:blip r:embed="rId3">
            <a:alphaModFix/>
          </a:blip>
          <a:stretch>
            <a:fillRect/>
          </a:stretch>
        </p:blipFill>
        <p:spPr>
          <a:xfrm>
            <a:off x="152400" y="152400"/>
            <a:ext cx="18135600" cy="9881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g173892e7f7b_6_107"/>
          <p:cNvPicPr preferRelativeResize="0"/>
          <p:nvPr/>
        </p:nvPicPr>
        <p:blipFill>
          <a:blip r:embed="rId3">
            <a:alphaModFix/>
          </a:blip>
          <a:stretch>
            <a:fillRect/>
          </a:stretch>
        </p:blipFill>
        <p:spPr>
          <a:xfrm>
            <a:off x="777525" y="1634275"/>
            <a:ext cx="8491423" cy="7297325"/>
          </a:xfrm>
          <a:prstGeom prst="rect">
            <a:avLst/>
          </a:prstGeom>
          <a:noFill/>
          <a:ln>
            <a:noFill/>
          </a:ln>
        </p:spPr>
      </p:pic>
      <p:pic>
        <p:nvPicPr>
          <p:cNvPr id="407" name="Google Shape;407;g173892e7f7b_6_107"/>
          <p:cNvPicPr preferRelativeResize="0"/>
          <p:nvPr/>
        </p:nvPicPr>
        <p:blipFill rotWithShape="1">
          <a:blip r:embed="rId4">
            <a:alphaModFix/>
          </a:blip>
          <a:srcRect/>
          <a:stretch/>
        </p:blipFill>
        <p:spPr>
          <a:xfrm>
            <a:off x="7402252" y="1330367"/>
            <a:ext cx="951933" cy="951933"/>
          </a:xfrm>
          <a:prstGeom prst="rect">
            <a:avLst/>
          </a:prstGeom>
          <a:noFill/>
          <a:ln>
            <a:noFill/>
          </a:ln>
        </p:spPr>
      </p:pic>
      <p:pic>
        <p:nvPicPr>
          <p:cNvPr id="408" name="Google Shape;408;g173892e7f7b_6_107"/>
          <p:cNvPicPr preferRelativeResize="0"/>
          <p:nvPr/>
        </p:nvPicPr>
        <p:blipFill rotWithShape="1">
          <a:blip r:embed="rId4">
            <a:alphaModFix/>
          </a:blip>
          <a:srcRect/>
          <a:stretch/>
        </p:blipFill>
        <p:spPr>
          <a:xfrm>
            <a:off x="-2920882" y="7414237"/>
            <a:ext cx="6304087" cy="6304087"/>
          </a:xfrm>
          <a:prstGeom prst="rect">
            <a:avLst/>
          </a:prstGeom>
          <a:noFill/>
          <a:ln>
            <a:noFill/>
          </a:ln>
        </p:spPr>
      </p:pic>
      <p:pic>
        <p:nvPicPr>
          <p:cNvPr id="409" name="Google Shape;409;g173892e7f7b_6_107"/>
          <p:cNvPicPr preferRelativeResize="0"/>
          <p:nvPr/>
        </p:nvPicPr>
        <p:blipFill rotWithShape="1">
          <a:blip r:embed="rId5">
            <a:alphaModFix/>
          </a:blip>
          <a:srcRect/>
          <a:stretch/>
        </p:blipFill>
        <p:spPr>
          <a:xfrm>
            <a:off x="13175586" y="-891493"/>
            <a:ext cx="7888891" cy="7917682"/>
          </a:xfrm>
          <a:prstGeom prst="rect">
            <a:avLst/>
          </a:prstGeom>
          <a:noFill/>
          <a:ln>
            <a:noFill/>
          </a:ln>
        </p:spPr>
      </p:pic>
      <p:sp>
        <p:nvSpPr>
          <p:cNvPr id="410" name="Google Shape;410;g173892e7f7b_6_107"/>
          <p:cNvSpPr txBox="1"/>
          <p:nvPr/>
        </p:nvSpPr>
        <p:spPr>
          <a:xfrm>
            <a:off x="9808901" y="1552800"/>
            <a:ext cx="5727300" cy="1723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600" b="1" i="0" u="none" strike="noStrike" cap="none">
                <a:solidFill>
                  <a:srgbClr val="002D70"/>
                </a:solidFill>
                <a:latin typeface="Poppins"/>
                <a:ea typeface="Poppins"/>
                <a:cs typeface="Poppins"/>
                <a:sym typeface="Poppins"/>
              </a:rPr>
              <a:t>Smart Public Street Lighting</a:t>
            </a:r>
            <a:endParaRPr sz="5600" b="1" i="0" u="none" strike="noStrike" cap="none">
              <a:solidFill>
                <a:srgbClr val="002D70"/>
              </a:solidFill>
              <a:latin typeface="Poppins"/>
              <a:ea typeface="Poppins"/>
              <a:cs typeface="Poppins"/>
              <a:sym typeface="Poppins"/>
            </a:endParaRPr>
          </a:p>
        </p:txBody>
      </p:sp>
      <p:sp>
        <p:nvSpPr>
          <p:cNvPr id="411" name="Google Shape;411;g173892e7f7b_6_107"/>
          <p:cNvSpPr txBox="1"/>
          <p:nvPr/>
        </p:nvSpPr>
        <p:spPr>
          <a:xfrm>
            <a:off x="9808900" y="3695700"/>
            <a:ext cx="6995100" cy="2216400"/>
          </a:xfrm>
          <a:prstGeom prst="rect">
            <a:avLst/>
          </a:prstGeom>
          <a:noFill/>
          <a:ln>
            <a:noFill/>
          </a:ln>
        </p:spPr>
        <p:txBody>
          <a:bodyPr spcFirstLastPara="1" wrap="square" lIns="0" tIns="0" rIns="0" bIns="0" anchor="t" anchorCtr="0">
            <a:spAutoFit/>
          </a:bodyPr>
          <a:lstStyle/>
          <a:p>
            <a:pPr marL="0" lvl="0" indent="0" algn="just" rtl="0">
              <a:lnSpc>
                <a:spcPct val="140000"/>
              </a:lnSpc>
              <a:spcBef>
                <a:spcPts val="0"/>
              </a:spcBef>
              <a:spcAft>
                <a:spcPts val="0"/>
              </a:spcAft>
              <a:buClr>
                <a:schemeClr val="dk1"/>
              </a:buClr>
              <a:buSzPts val="1100"/>
              <a:buFont typeface="Arial"/>
              <a:buNone/>
            </a:pPr>
            <a:r>
              <a:rPr lang="en-US" sz="1800">
                <a:solidFill>
                  <a:srgbClr val="171616"/>
                </a:solidFill>
                <a:latin typeface="Poppins"/>
                <a:ea typeface="Poppins"/>
                <a:cs typeface="Poppins"/>
                <a:sym typeface="Poppins"/>
              </a:rPr>
              <a:t>Smart Public Street Lighting aligns with smart city implementation, </a:t>
            </a:r>
            <a:r>
              <a:rPr lang="en-US" sz="1800" b="1">
                <a:solidFill>
                  <a:srgbClr val="171616"/>
                </a:solidFill>
                <a:latin typeface="Poppins"/>
                <a:ea typeface="Poppins"/>
                <a:cs typeface="Poppins"/>
                <a:sym typeface="Poppins"/>
              </a:rPr>
              <a:t>intended to monitor and control street lightings using low cost, low power, and wide area IoT connectivity</a:t>
            </a:r>
            <a:r>
              <a:rPr lang="en-US" sz="1800">
                <a:solidFill>
                  <a:srgbClr val="171616"/>
                </a:solidFill>
                <a:latin typeface="Poppins"/>
                <a:ea typeface="Poppins"/>
                <a:cs typeface="Poppins"/>
                <a:sym typeface="Poppins"/>
              </a:rPr>
              <a:t>. Besides, this solution can also calculate the usage of electricity power of individual street lighting as well.</a:t>
            </a:r>
            <a:endParaRPr sz="1800">
              <a:solidFill>
                <a:srgbClr val="171616"/>
              </a:solidFill>
              <a:latin typeface="Poppins"/>
              <a:ea typeface="Poppins"/>
              <a:cs typeface="Poppins"/>
              <a:sym typeface="Poppins"/>
            </a:endParaRPr>
          </a:p>
          <a:p>
            <a:pPr marL="0" marR="0" lvl="0" indent="0" algn="just" rtl="0">
              <a:lnSpc>
                <a:spcPct val="140000"/>
              </a:lnSpc>
              <a:spcBef>
                <a:spcPts val="0"/>
              </a:spcBef>
              <a:spcAft>
                <a:spcPts val="0"/>
              </a:spcAft>
              <a:buSzPts val="1100"/>
              <a:buNone/>
            </a:pPr>
            <a:endParaRPr sz="1800">
              <a:solidFill>
                <a:srgbClr val="171616"/>
              </a:solidFill>
              <a:latin typeface="Poppins"/>
              <a:ea typeface="Poppins"/>
              <a:cs typeface="Poppins"/>
              <a:sym typeface="Poppins"/>
            </a:endParaRPr>
          </a:p>
        </p:txBody>
      </p:sp>
      <p:pic>
        <p:nvPicPr>
          <p:cNvPr id="412" name="Google Shape;412;g173892e7f7b_6_107"/>
          <p:cNvPicPr preferRelativeResize="0"/>
          <p:nvPr/>
        </p:nvPicPr>
        <p:blipFill rotWithShape="1">
          <a:blip r:embed="rId6">
            <a:alphaModFix/>
          </a:blip>
          <a:srcRect/>
          <a:stretch/>
        </p:blipFill>
        <p:spPr>
          <a:xfrm>
            <a:off x="655940" y="266700"/>
            <a:ext cx="2077317" cy="641371"/>
          </a:xfrm>
          <a:prstGeom prst="rect">
            <a:avLst/>
          </a:prstGeom>
          <a:noFill/>
          <a:ln>
            <a:noFill/>
          </a:ln>
        </p:spPr>
      </p:pic>
      <p:pic>
        <p:nvPicPr>
          <p:cNvPr id="413" name="Google Shape;413;g173892e7f7b_6_107"/>
          <p:cNvPicPr preferRelativeResize="0"/>
          <p:nvPr/>
        </p:nvPicPr>
        <p:blipFill>
          <a:blip r:embed="rId7">
            <a:alphaModFix/>
          </a:blip>
          <a:stretch>
            <a:fillRect/>
          </a:stretch>
        </p:blipFill>
        <p:spPr>
          <a:xfrm>
            <a:off x="9808900" y="5912100"/>
            <a:ext cx="7189112" cy="3105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11"/>
          <p:cNvPicPr preferRelativeResize="0"/>
          <p:nvPr/>
        </p:nvPicPr>
        <p:blipFill rotWithShape="1">
          <a:blip r:embed="rId3">
            <a:alphaModFix/>
          </a:blip>
          <a:srcRect/>
          <a:stretch/>
        </p:blipFill>
        <p:spPr>
          <a:xfrm>
            <a:off x="-3725570" y="4667533"/>
            <a:ext cx="7888891" cy="7917682"/>
          </a:xfrm>
          <a:prstGeom prst="rect">
            <a:avLst/>
          </a:prstGeom>
          <a:noFill/>
          <a:ln>
            <a:noFill/>
          </a:ln>
        </p:spPr>
      </p:pic>
      <p:pic>
        <p:nvPicPr>
          <p:cNvPr id="419" name="Google Shape;419;p11"/>
          <p:cNvPicPr preferRelativeResize="0"/>
          <p:nvPr/>
        </p:nvPicPr>
        <p:blipFill rotWithShape="1">
          <a:blip r:embed="rId4">
            <a:alphaModFix/>
          </a:blip>
          <a:srcRect/>
          <a:stretch/>
        </p:blipFill>
        <p:spPr>
          <a:xfrm>
            <a:off x="12399083" y="-5353421"/>
            <a:ext cx="8325351" cy="8325351"/>
          </a:xfrm>
          <a:prstGeom prst="rect">
            <a:avLst/>
          </a:prstGeom>
          <a:noFill/>
          <a:ln>
            <a:noFill/>
          </a:ln>
        </p:spPr>
      </p:pic>
      <p:sp>
        <p:nvSpPr>
          <p:cNvPr id="420" name="Google Shape;420;p11"/>
          <p:cNvSpPr txBox="1"/>
          <p:nvPr/>
        </p:nvSpPr>
        <p:spPr>
          <a:xfrm>
            <a:off x="1402687" y="1670064"/>
            <a:ext cx="9647400" cy="861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i="0" u="none" strike="noStrike" cap="none">
                <a:solidFill>
                  <a:srgbClr val="002D70"/>
                </a:solidFill>
                <a:latin typeface="Poppins"/>
                <a:ea typeface="Poppins"/>
                <a:cs typeface="Poppins"/>
                <a:sym typeface="Poppins"/>
              </a:rPr>
              <a:t>Yakes Care Corner</a:t>
            </a:r>
            <a:endParaRPr>
              <a:solidFill>
                <a:srgbClr val="002D70"/>
              </a:solidFill>
            </a:endParaRPr>
          </a:p>
        </p:txBody>
      </p:sp>
      <p:sp>
        <p:nvSpPr>
          <p:cNvPr id="421" name="Google Shape;421;p11"/>
          <p:cNvSpPr txBox="1"/>
          <p:nvPr/>
        </p:nvSpPr>
        <p:spPr>
          <a:xfrm>
            <a:off x="1402675" y="2889275"/>
            <a:ext cx="7888800" cy="22164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SzPts val="1100"/>
              <a:buNone/>
            </a:pPr>
            <a:r>
              <a:rPr lang="en-US" sz="1800">
                <a:solidFill>
                  <a:srgbClr val="171616"/>
                </a:solidFill>
                <a:latin typeface="Poppins"/>
                <a:ea typeface="Poppins"/>
                <a:cs typeface="Poppins"/>
                <a:sym typeface="Poppins"/>
              </a:rPr>
              <a:t>Yakes Care Corner (YCC) aims to extend the access to healthcare service with features like </a:t>
            </a:r>
            <a:r>
              <a:rPr lang="en-US" sz="1800" b="1">
                <a:solidFill>
                  <a:srgbClr val="171616"/>
                </a:solidFill>
                <a:latin typeface="Poppins"/>
                <a:ea typeface="Poppins"/>
                <a:cs typeface="Poppins"/>
                <a:sym typeface="Poppins"/>
              </a:rPr>
              <a:t>self-service vital body checks</a:t>
            </a:r>
            <a:r>
              <a:rPr lang="en-US" sz="1800">
                <a:solidFill>
                  <a:srgbClr val="171616"/>
                </a:solidFill>
                <a:latin typeface="Poppins"/>
                <a:ea typeface="Poppins"/>
                <a:cs typeface="Poppins"/>
                <a:sym typeface="Poppins"/>
              </a:rPr>
              <a:t> (body temperature, body weight, body height, and blood pressure) followed by teleconsultation with doctor. YCC booths will be placed in various Telkom offices with hope to improve the digital customer experience of Yakes participants and Telkom Group employees.</a:t>
            </a:r>
            <a:endParaRPr sz="1800">
              <a:solidFill>
                <a:srgbClr val="171616"/>
              </a:solidFill>
              <a:latin typeface="Poppins"/>
              <a:ea typeface="Poppins"/>
              <a:cs typeface="Poppins"/>
              <a:sym typeface="Poppins"/>
            </a:endParaRPr>
          </a:p>
        </p:txBody>
      </p:sp>
      <p:pic>
        <p:nvPicPr>
          <p:cNvPr id="422" name="Google Shape;422;p11"/>
          <p:cNvPicPr preferRelativeResize="0"/>
          <p:nvPr/>
        </p:nvPicPr>
        <p:blipFill>
          <a:blip r:embed="rId5">
            <a:alphaModFix/>
          </a:blip>
          <a:stretch>
            <a:fillRect/>
          </a:stretch>
        </p:blipFill>
        <p:spPr>
          <a:xfrm>
            <a:off x="8889450" y="2403200"/>
            <a:ext cx="7521126" cy="7319148"/>
          </a:xfrm>
          <a:prstGeom prst="rect">
            <a:avLst/>
          </a:prstGeom>
          <a:noFill/>
          <a:ln>
            <a:noFill/>
          </a:ln>
        </p:spPr>
      </p:pic>
      <p:pic>
        <p:nvPicPr>
          <p:cNvPr id="423" name="Google Shape;423;p11"/>
          <p:cNvPicPr preferRelativeResize="0"/>
          <p:nvPr/>
        </p:nvPicPr>
        <p:blipFill rotWithShape="1">
          <a:blip r:embed="rId6">
            <a:alphaModFix/>
          </a:blip>
          <a:srcRect/>
          <a:stretch/>
        </p:blipFill>
        <p:spPr>
          <a:xfrm>
            <a:off x="655940" y="266700"/>
            <a:ext cx="2077317" cy="641371"/>
          </a:xfrm>
          <a:prstGeom prst="rect">
            <a:avLst/>
          </a:prstGeom>
          <a:noFill/>
          <a:ln>
            <a:noFill/>
          </a:ln>
        </p:spPr>
      </p:pic>
      <p:pic>
        <p:nvPicPr>
          <p:cNvPr id="424" name="Google Shape;424;p11"/>
          <p:cNvPicPr preferRelativeResize="0"/>
          <p:nvPr/>
        </p:nvPicPr>
        <p:blipFill>
          <a:blip r:embed="rId7">
            <a:alphaModFix/>
          </a:blip>
          <a:stretch>
            <a:fillRect/>
          </a:stretch>
        </p:blipFill>
        <p:spPr>
          <a:xfrm>
            <a:off x="1402677" y="5766957"/>
            <a:ext cx="6908476" cy="278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12"/>
          <p:cNvPicPr preferRelativeResize="0"/>
          <p:nvPr/>
        </p:nvPicPr>
        <p:blipFill>
          <a:blip r:embed="rId3">
            <a:alphaModFix/>
          </a:blip>
          <a:stretch>
            <a:fillRect/>
          </a:stretch>
        </p:blipFill>
        <p:spPr>
          <a:xfrm>
            <a:off x="786000" y="1768950"/>
            <a:ext cx="7128902" cy="7272048"/>
          </a:xfrm>
          <a:prstGeom prst="rect">
            <a:avLst/>
          </a:prstGeom>
          <a:noFill/>
          <a:ln>
            <a:noFill/>
          </a:ln>
        </p:spPr>
      </p:pic>
      <p:pic>
        <p:nvPicPr>
          <p:cNvPr id="430" name="Google Shape;430;p12"/>
          <p:cNvPicPr preferRelativeResize="0"/>
          <p:nvPr/>
        </p:nvPicPr>
        <p:blipFill rotWithShape="1">
          <a:blip r:embed="rId4">
            <a:alphaModFix/>
          </a:blip>
          <a:srcRect/>
          <a:stretch/>
        </p:blipFill>
        <p:spPr>
          <a:xfrm>
            <a:off x="6444952" y="1284792"/>
            <a:ext cx="951934" cy="951934"/>
          </a:xfrm>
          <a:prstGeom prst="rect">
            <a:avLst/>
          </a:prstGeom>
          <a:noFill/>
          <a:ln>
            <a:noFill/>
          </a:ln>
        </p:spPr>
      </p:pic>
      <p:pic>
        <p:nvPicPr>
          <p:cNvPr id="431" name="Google Shape;431;p12"/>
          <p:cNvPicPr preferRelativeResize="0"/>
          <p:nvPr/>
        </p:nvPicPr>
        <p:blipFill rotWithShape="1">
          <a:blip r:embed="rId4">
            <a:alphaModFix/>
          </a:blip>
          <a:srcRect/>
          <a:stretch/>
        </p:blipFill>
        <p:spPr>
          <a:xfrm>
            <a:off x="-2920882" y="7414237"/>
            <a:ext cx="6304088" cy="6304088"/>
          </a:xfrm>
          <a:prstGeom prst="rect">
            <a:avLst/>
          </a:prstGeom>
          <a:noFill/>
          <a:ln>
            <a:noFill/>
          </a:ln>
        </p:spPr>
      </p:pic>
      <p:pic>
        <p:nvPicPr>
          <p:cNvPr id="432" name="Google Shape;432;p12"/>
          <p:cNvPicPr preferRelativeResize="0"/>
          <p:nvPr/>
        </p:nvPicPr>
        <p:blipFill rotWithShape="1">
          <a:blip r:embed="rId5">
            <a:alphaModFix/>
          </a:blip>
          <a:srcRect/>
          <a:stretch/>
        </p:blipFill>
        <p:spPr>
          <a:xfrm>
            <a:off x="13175586" y="-891493"/>
            <a:ext cx="7888890" cy="7917683"/>
          </a:xfrm>
          <a:prstGeom prst="rect">
            <a:avLst/>
          </a:prstGeom>
          <a:noFill/>
          <a:ln>
            <a:noFill/>
          </a:ln>
        </p:spPr>
      </p:pic>
      <p:sp>
        <p:nvSpPr>
          <p:cNvPr id="433" name="Google Shape;433;p12"/>
          <p:cNvSpPr txBox="1"/>
          <p:nvPr/>
        </p:nvSpPr>
        <p:spPr>
          <a:xfrm>
            <a:off x="8503940" y="1692830"/>
            <a:ext cx="6443400" cy="861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a:solidFill>
                  <a:srgbClr val="002D70"/>
                </a:solidFill>
                <a:latin typeface="Poppins"/>
                <a:ea typeface="Poppins"/>
                <a:cs typeface="Poppins"/>
                <a:sym typeface="Poppins"/>
              </a:rPr>
              <a:t>Smart Metering</a:t>
            </a:r>
            <a:endParaRPr/>
          </a:p>
        </p:txBody>
      </p:sp>
      <p:sp>
        <p:nvSpPr>
          <p:cNvPr id="434" name="Google Shape;434;p12"/>
          <p:cNvSpPr txBox="1"/>
          <p:nvPr/>
        </p:nvSpPr>
        <p:spPr>
          <a:xfrm>
            <a:off x="8503950" y="2948500"/>
            <a:ext cx="7896600" cy="26043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1800">
                <a:solidFill>
                  <a:srgbClr val="171616"/>
                </a:solidFill>
                <a:latin typeface="Poppins"/>
                <a:ea typeface="Poppins"/>
                <a:cs typeface="Poppins"/>
                <a:sym typeface="Poppins"/>
              </a:rPr>
              <a:t>The need for smart grid implementation is inevitable, therefore intelligent metering systems are under intense discussion to be implemented in these years. </a:t>
            </a:r>
            <a:r>
              <a:rPr lang="en-US" sz="1800" b="1">
                <a:solidFill>
                  <a:srgbClr val="171616"/>
                </a:solidFill>
                <a:latin typeface="Poppins"/>
                <a:ea typeface="Poppins"/>
                <a:cs typeface="Poppins"/>
                <a:sym typeface="Poppins"/>
              </a:rPr>
              <a:t>Electricity, water, and gas meters need an automated metering infrastructure so that users can track their profitability and maintain excellent service as well</a:t>
            </a:r>
            <a:r>
              <a:rPr lang="en-US" sz="1800">
                <a:solidFill>
                  <a:srgbClr val="171616"/>
                </a:solidFill>
                <a:latin typeface="Poppins"/>
                <a:ea typeface="Poppins"/>
                <a:cs typeface="Poppins"/>
                <a:sym typeface="Poppins"/>
              </a:rPr>
              <a:t>. Telkom IoT Platform along with LoRaWAN connectivity can support this use case with reliable and low-cost services.</a:t>
            </a:r>
            <a:endParaRPr sz="1800">
              <a:solidFill>
                <a:srgbClr val="171616"/>
              </a:solidFill>
              <a:latin typeface="Poppins"/>
              <a:ea typeface="Poppins"/>
              <a:cs typeface="Poppins"/>
              <a:sym typeface="Poppins"/>
            </a:endParaRPr>
          </a:p>
        </p:txBody>
      </p:sp>
      <p:pic>
        <p:nvPicPr>
          <p:cNvPr id="435" name="Google Shape;435;p12"/>
          <p:cNvPicPr preferRelativeResize="0"/>
          <p:nvPr/>
        </p:nvPicPr>
        <p:blipFill rotWithShape="1">
          <a:blip r:embed="rId6">
            <a:alphaModFix/>
          </a:blip>
          <a:srcRect/>
          <a:stretch/>
        </p:blipFill>
        <p:spPr>
          <a:xfrm>
            <a:off x="655940" y="266700"/>
            <a:ext cx="2077317" cy="641371"/>
          </a:xfrm>
          <a:prstGeom prst="rect">
            <a:avLst/>
          </a:prstGeom>
          <a:noFill/>
          <a:ln>
            <a:noFill/>
          </a:ln>
        </p:spPr>
      </p:pic>
      <p:pic>
        <p:nvPicPr>
          <p:cNvPr id="436" name="Google Shape;436;p12"/>
          <p:cNvPicPr preferRelativeResize="0"/>
          <p:nvPr/>
        </p:nvPicPr>
        <p:blipFill>
          <a:blip r:embed="rId7">
            <a:alphaModFix/>
          </a:blip>
          <a:stretch>
            <a:fillRect/>
          </a:stretch>
        </p:blipFill>
        <p:spPr>
          <a:xfrm>
            <a:off x="8458200" y="5943600"/>
            <a:ext cx="7077164" cy="29560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g1aeffcf3351e1091_16"/>
          <p:cNvPicPr preferRelativeResize="0"/>
          <p:nvPr/>
        </p:nvPicPr>
        <p:blipFill rotWithShape="1">
          <a:blip r:embed="rId3">
            <a:alphaModFix/>
          </a:blip>
          <a:srcRect/>
          <a:stretch/>
        </p:blipFill>
        <p:spPr>
          <a:xfrm>
            <a:off x="15660750" y="-1323292"/>
            <a:ext cx="3054622" cy="3054622"/>
          </a:xfrm>
          <a:prstGeom prst="rect">
            <a:avLst/>
          </a:prstGeom>
          <a:noFill/>
          <a:ln>
            <a:noFill/>
          </a:ln>
        </p:spPr>
      </p:pic>
      <p:pic>
        <p:nvPicPr>
          <p:cNvPr id="442" name="Google Shape;442;g1aeffcf3351e1091_16"/>
          <p:cNvPicPr preferRelativeResize="0"/>
          <p:nvPr/>
        </p:nvPicPr>
        <p:blipFill rotWithShape="1">
          <a:blip r:embed="rId3">
            <a:alphaModFix/>
          </a:blip>
          <a:srcRect/>
          <a:stretch/>
        </p:blipFill>
        <p:spPr>
          <a:xfrm>
            <a:off x="14703912" y="796853"/>
            <a:ext cx="921089" cy="921089"/>
          </a:xfrm>
          <a:prstGeom prst="rect">
            <a:avLst/>
          </a:prstGeom>
          <a:noFill/>
          <a:ln>
            <a:noFill/>
          </a:ln>
        </p:spPr>
      </p:pic>
      <p:pic>
        <p:nvPicPr>
          <p:cNvPr id="443" name="Google Shape;443;g1aeffcf3351e1091_16"/>
          <p:cNvPicPr preferRelativeResize="0"/>
          <p:nvPr/>
        </p:nvPicPr>
        <p:blipFill rotWithShape="1">
          <a:blip r:embed="rId4">
            <a:alphaModFix/>
          </a:blip>
          <a:srcRect/>
          <a:stretch/>
        </p:blipFill>
        <p:spPr>
          <a:xfrm>
            <a:off x="-3725570" y="4667533"/>
            <a:ext cx="7888891" cy="7917682"/>
          </a:xfrm>
          <a:prstGeom prst="rect">
            <a:avLst/>
          </a:prstGeom>
          <a:noFill/>
          <a:ln>
            <a:noFill/>
          </a:ln>
        </p:spPr>
      </p:pic>
      <p:sp>
        <p:nvSpPr>
          <p:cNvPr id="444" name="Google Shape;444;g1aeffcf3351e1091_16"/>
          <p:cNvSpPr txBox="1"/>
          <p:nvPr/>
        </p:nvSpPr>
        <p:spPr>
          <a:xfrm>
            <a:off x="1090226" y="2918238"/>
            <a:ext cx="5639700" cy="1440600"/>
          </a:xfrm>
          <a:prstGeom prst="rect">
            <a:avLst/>
          </a:prstGeom>
          <a:noFill/>
          <a:ln>
            <a:noFill/>
          </a:ln>
        </p:spPr>
        <p:txBody>
          <a:bodyPr spcFirstLastPara="1" wrap="square" lIns="0" tIns="0" rIns="0" bIns="0" anchor="t" anchorCtr="0">
            <a:spAutoFit/>
          </a:bodyPr>
          <a:lstStyle/>
          <a:p>
            <a:pPr marL="0" lvl="0" indent="0" algn="just" rtl="0">
              <a:lnSpc>
                <a:spcPct val="140000"/>
              </a:lnSpc>
              <a:spcBef>
                <a:spcPts val="0"/>
              </a:spcBef>
              <a:spcAft>
                <a:spcPts val="0"/>
              </a:spcAft>
              <a:buClr>
                <a:schemeClr val="dk1"/>
              </a:buClr>
              <a:buSzPts val="1100"/>
              <a:buFont typeface="Arial"/>
              <a:buNone/>
            </a:pPr>
            <a:r>
              <a:rPr lang="en-US" sz="1800">
                <a:solidFill>
                  <a:schemeClr val="dk1"/>
                </a:solidFill>
                <a:latin typeface="Poppins"/>
                <a:ea typeface="Poppins"/>
                <a:cs typeface="Poppins"/>
                <a:sym typeface="Poppins"/>
              </a:rPr>
              <a:t>Utilization of IoT to maintain </a:t>
            </a:r>
            <a:r>
              <a:rPr lang="en-US" sz="1800" b="1">
                <a:solidFill>
                  <a:schemeClr val="dk1"/>
                </a:solidFill>
                <a:latin typeface="Poppins"/>
                <a:ea typeface="Poppins"/>
                <a:cs typeface="Poppins"/>
                <a:sym typeface="Poppins"/>
              </a:rPr>
              <a:t>"food security" and "breeder independence"</a:t>
            </a:r>
            <a:r>
              <a:rPr lang="en-US" sz="1800">
                <a:solidFill>
                  <a:schemeClr val="dk1"/>
                </a:solidFill>
                <a:latin typeface="Poppins"/>
                <a:ea typeface="Poppins"/>
                <a:cs typeface="Poppins"/>
                <a:sym typeface="Poppins"/>
              </a:rPr>
              <a:t> to increase the productivity of Indonesian chicken farms.</a:t>
            </a:r>
            <a:endParaRPr sz="1800">
              <a:solidFill>
                <a:schemeClr val="dk1"/>
              </a:solidFill>
              <a:latin typeface="Poppins"/>
              <a:ea typeface="Poppins"/>
              <a:cs typeface="Poppins"/>
              <a:sym typeface="Poppins"/>
            </a:endParaRPr>
          </a:p>
          <a:p>
            <a:pPr marL="0" marR="0" lvl="0" indent="0" algn="just" rtl="0">
              <a:lnSpc>
                <a:spcPct val="140000"/>
              </a:lnSpc>
              <a:spcBef>
                <a:spcPts val="0"/>
              </a:spcBef>
              <a:spcAft>
                <a:spcPts val="0"/>
              </a:spcAft>
              <a:buNone/>
            </a:pPr>
            <a:endParaRPr sz="1800">
              <a:solidFill>
                <a:srgbClr val="171616"/>
              </a:solidFill>
              <a:latin typeface="Poppins"/>
              <a:ea typeface="Poppins"/>
              <a:cs typeface="Poppins"/>
              <a:sym typeface="Poppins"/>
            </a:endParaRPr>
          </a:p>
        </p:txBody>
      </p:sp>
      <p:sp>
        <p:nvSpPr>
          <p:cNvPr id="445" name="Google Shape;445;g1aeffcf3351e1091_16"/>
          <p:cNvSpPr txBox="1"/>
          <p:nvPr/>
        </p:nvSpPr>
        <p:spPr>
          <a:xfrm>
            <a:off x="1090225" y="1815063"/>
            <a:ext cx="5639700" cy="861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a:solidFill>
                  <a:srgbClr val="002D70"/>
                </a:solidFill>
                <a:latin typeface="Poppins"/>
                <a:ea typeface="Poppins"/>
                <a:cs typeface="Poppins"/>
                <a:sym typeface="Poppins"/>
              </a:rPr>
              <a:t>Smart Poultry</a:t>
            </a:r>
            <a:endParaRPr/>
          </a:p>
        </p:txBody>
      </p:sp>
      <p:pic>
        <p:nvPicPr>
          <p:cNvPr id="446" name="Google Shape;446;g1aeffcf3351e1091_16"/>
          <p:cNvPicPr preferRelativeResize="0"/>
          <p:nvPr/>
        </p:nvPicPr>
        <p:blipFill rotWithShape="1">
          <a:blip r:embed="rId5">
            <a:alphaModFix/>
          </a:blip>
          <a:srcRect/>
          <a:stretch/>
        </p:blipFill>
        <p:spPr>
          <a:xfrm>
            <a:off x="655940" y="266700"/>
            <a:ext cx="2077317" cy="641371"/>
          </a:xfrm>
          <a:prstGeom prst="rect">
            <a:avLst/>
          </a:prstGeom>
          <a:noFill/>
          <a:ln>
            <a:noFill/>
          </a:ln>
        </p:spPr>
      </p:pic>
      <p:pic>
        <p:nvPicPr>
          <p:cNvPr id="447" name="Google Shape;447;g1aeffcf3351e1091_16"/>
          <p:cNvPicPr preferRelativeResize="0"/>
          <p:nvPr/>
        </p:nvPicPr>
        <p:blipFill>
          <a:blip r:embed="rId6">
            <a:alphaModFix/>
          </a:blip>
          <a:stretch>
            <a:fillRect/>
          </a:stretch>
        </p:blipFill>
        <p:spPr>
          <a:xfrm>
            <a:off x="8115300" y="1815075"/>
            <a:ext cx="9406248" cy="10441201"/>
          </a:xfrm>
          <a:prstGeom prst="rect">
            <a:avLst/>
          </a:prstGeom>
          <a:noFill/>
          <a:ln>
            <a:noFill/>
          </a:ln>
        </p:spPr>
      </p:pic>
      <p:pic>
        <p:nvPicPr>
          <p:cNvPr id="448" name="Google Shape;448;g1aeffcf3351e1091_16"/>
          <p:cNvPicPr preferRelativeResize="0"/>
          <p:nvPr/>
        </p:nvPicPr>
        <p:blipFill>
          <a:blip r:embed="rId7">
            <a:alphaModFix/>
          </a:blip>
          <a:stretch>
            <a:fillRect/>
          </a:stretch>
        </p:blipFill>
        <p:spPr>
          <a:xfrm>
            <a:off x="294350" y="3802475"/>
            <a:ext cx="8563900" cy="5579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g1aeffcf3351e1091_35"/>
          <p:cNvPicPr preferRelativeResize="0"/>
          <p:nvPr/>
        </p:nvPicPr>
        <p:blipFill rotWithShape="1">
          <a:blip r:embed="rId3">
            <a:alphaModFix/>
          </a:blip>
          <a:srcRect/>
          <a:stretch/>
        </p:blipFill>
        <p:spPr>
          <a:xfrm>
            <a:off x="-3725570" y="4667533"/>
            <a:ext cx="7888891" cy="7917682"/>
          </a:xfrm>
          <a:prstGeom prst="rect">
            <a:avLst/>
          </a:prstGeom>
          <a:noFill/>
          <a:ln>
            <a:noFill/>
          </a:ln>
        </p:spPr>
      </p:pic>
      <p:pic>
        <p:nvPicPr>
          <p:cNvPr id="454" name="Google Shape;454;g1aeffcf3351e1091_35"/>
          <p:cNvPicPr preferRelativeResize="0"/>
          <p:nvPr/>
        </p:nvPicPr>
        <p:blipFill>
          <a:blip r:embed="rId4">
            <a:alphaModFix/>
          </a:blip>
          <a:stretch>
            <a:fillRect/>
          </a:stretch>
        </p:blipFill>
        <p:spPr>
          <a:xfrm>
            <a:off x="8420100" y="6810800"/>
            <a:ext cx="6703724" cy="2670600"/>
          </a:xfrm>
          <a:prstGeom prst="rect">
            <a:avLst/>
          </a:prstGeom>
          <a:noFill/>
          <a:ln>
            <a:noFill/>
          </a:ln>
        </p:spPr>
      </p:pic>
      <p:sp>
        <p:nvSpPr>
          <p:cNvPr id="455" name="Google Shape;455;g1aeffcf3351e1091_35"/>
          <p:cNvSpPr txBox="1"/>
          <p:nvPr/>
        </p:nvSpPr>
        <p:spPr>
          <a:xfrm>
            <a:off x="8312550" y="1157675"/>
            <a:ext cx="5343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600" b="1">
                <a:solidFill>
                  <a:srgbClr val="002D70"/>
                </a:solidFill>
                <a:latin typeface="Poppins"/>
                <a:ea typeface="Poppins"/>
                <a:cs typeface="Poppins"/>
                <a:sym typeface="Poppins"/>
              </a:rPr>
              <a:t>Durian Smart</a:t>
            </a:r>
            <a:endParaRPr sz="5600" b="1">
              <a:solidFill>
                <a:srgbClr val="002D70"/>
              </a:solidFill>
              <a:latin typeface="Poppins"/>
              <a:ea typeface="Poppins"/>
              <a:cs typeface="Poppins"/>
              <a:sym typeface="Poppins"/>
            </a:endParaRPr>
          </a:p>
          <a:p>
            <a:pPr marL="0" lvl="0" indent="0" algn="l" rtl="0">
              <a:spcBef>
                <a:spcPts val="0"/>
              </a:spcBef>
              <a:spcAft>
                <a:spcPts val="0"/>
              </a:spcAft>
              <a:buNone/>
            </a:pPr>
            <a:r>
              <a:rPr lang="en-US" sz="5600" b="1">
                <a:solidFill>
                  <a:srgbClr val="002D70"/>
                </a:solidFill>
                <a:latin typeface="Poppins"/>
                <a:ea typeface="Poppins"/>
                <a:cs typeface="Poppins"/>
                <a:sym typeface="Poppins"/>
              </a:rPr>
              <a:t>Plantation</a:t>
            </a:r>
            <a:endParaRPr sz="5600" b="1">
              <a:solidFill>
                <a:srgbClr val="002D70"/>
              </a:solidFill>
              <a:latin typeface="Poppins"/>
              <a:ea typeface="Poppins"/>
              <a:cs typeface="Poppins"/>
              <a:sym typeface="Poppins"/>
            </a:endParaRPr>
          </a:p>
        </p:txBody>
      </p:sp>
      <p:sp>
        <p:nvSpPr>
          <p:cNvPr id="456" name="Google Shape;456;g1aeffcf3351e1091_35"/>
          <p:cNvSpPr txBox="1"/>
          <p:nvPr/>
        </p:nvSpPr>
        <p:spPr>
          <a:xfrm>
            <a:off x="8312550" y="3665850"/>
            <a:ext cx="9137100" cy="2955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1800">
                <a:solidFill>
                  <a:schemeClr val="dk1"/>
                </a:solidFill>
                <a:latin typeface="Poppins"/>
                <a:ea typeface="Poppins"/>
                <a:cs typeface="Poppins"/>
                <a:sym typeface="Poppins"/>
              </a:rPr>
              <a:t>Durian Smart Plantation is a digital solution that utilizes IoT to monitor soil fertility and moisture conditions in plantations. This solution develops a </a:t>
            </a:r>
            <a:r>
              <a:rPr lang="en-US" sz="1800" b="1">
                <a:solidFill>
                  <a:schemeClr val="dk1"/>
                </a:solidFill>
                <a:latin typeface="Poppins"/>
                <a:ea typeface="Poppins"/>
                <a:cs typeface="Poppins"/>
                <a:sym typeface="Poppins"/>
              </a:rPr>
              <a:t>Smart Watering Distribution System to treat water and fertilizer concentrates on soil conditions</a:t>
            </a:r>
            <a:r>
              <a:rPr lang="en-US" sz="1800">
                <a:solidFill>
                  <a:schemeClr val="dk1"/>
                </a:solidFill>
                <a:latin typeface="Poppins"/>
                <a:ea typeface="Poppins"/>
                <a:cs typeface="Poppins"/>
                <a:sym typeface="Poppins"/>
              </a:rPr>
              <a:t> according to the data generated by sensors from IoT. In tree mapping and garden management, Durian Smart Plantation uses remote sensing technology through an unmanned aerial vehicle (UAV) and displays data through digital applications that are accessed via the website.</a:t>
            </a:r>
            <a:endParaRPr sz="1800">
              <a:solidFill>
                <a:schemeClr val="dk1"/>
              </a:solidFill>
              <a:latin typeface="Poppins"/>
              <a:ea typeface="Poppins"/>
              <a:cs typeface="Poppins"/>
              <a:sym typeface="Poppins"/>
            </a:endParaRPr>
          </a:p>
        </p:txBody>
      </p:sp>
      <p:pic>
        <p:nvPicPr>
          <p:cNvPr id="457" name="Google Shape;457;g1aeffcf3351e1091_35"/>
          <p:cNvPicPr preferRelativeResize="0"/>
          <p:nvPr/>
        </p:nvPicPr>
        <p:blipFill rotWithShape="1">
          <a:blip r:embed="rId5">
            <a:alphaModFix/>
          </a:blip>
          <a:srcRect/>
          <a:stretch/>
        </p:blipFill>
        <p:spPr>
          <a:xfrm>
            <a:off x="655940" y="266700"/>
            <a:ext cx="2077317" cy="641371"/>
          </a:xfrm>
          <a:prstGeom prst="rect">
            <a:avLst/>
          </a:prstGeom>
          <a:noFill/>
          <a:ln>
            <a:noFill/>
          </a:ln>
        </p:spPr>
      </p:pic>
      <p:pic>
        <p:nvPicPr>
          <p:cNvPr id="458" name="Google Shape;458;g1aeffcf3351e1091_35"/>
          <p:cNvPicPr preferRelativeResize="0"/>
          <p:nvPr/>
        </p:nvPicPr>
        <p:blipFill rotWithShape="1">
          <a:blip r:embed="rId6">
            <a:alphaModFix/>
          </a:blip>
          <a:srcRect/>
          <a:stretch/>
        </p:blipFill>
        <p:spPr>
          <a:xfrm>
            <a:off x="15660750" y="-1323292"/>
            <a:ext cx="3054622" cy="3054622"/>
          </a:xfrm>
          <a:prstGeom prst="rect">
            <a:avLst/>
          </a:prstGeom>
          <a:noFill/>
          <a:ln>
            <a:noFill/>
          </a:ln>
        </p:spPr>
      </p:pic>
      <p:pic>
        <p:nvPicPr>
          <p:cNvPr id="459" name="Google Shape;459;g1aeffcf3351e1091_35"/>
          <p:cNvPicPr preferRelativeResize="0"/>
          <p:nvPr/>
        </p:nvPicPr>
        <p:blipFill rotWithShape="1">
          <a:blip r:embed="rId6">
            <a:alphaModFix/>
          </a:blip>
          <a:srcRect/>
          <a:stretch/>
        </p:blipFill>
        <p:spPr>
          <a:xfrm>
            <a:off x="14972912" y="1386703"/>
            <a:ext cx="921089" cy="921089"/>
          </a:xfrm>
          <a:prstGeom prst="rect">
            <a:avLst/>
          </a:prstGeom>
          <a:noFill/>
          <a:ln>
            <a:noFill/>
          </a:ln>
        </p:spPr>
      </p:pic>
      <p:pic>
        <p:nvPicPr>
          <p:cNvPr id="460" name="Google Shape;460;g1aeffcf3351e1091_35"/>
          <p:cNvPicPr preferRelativeResize="0"/>
          <p:nvPr/>
        </p:nvPicPr>
        <p:blipFill>
          <a:blip r:embed="rId7">
            <a:alphaModFix/>
          </a:blip>
          <a:stretch>
            <a:fillRect/>
          </a:stretch>
        </p:blipFill>
        <p:spPr>
          <a:xfrm>
            <a:off x="1113150" y="1386700"/>
            <a:ext cx="6783650" cy="95418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g674b144a397fdce6_4"/>
          <p:cNvPicPr preferRelativeResize="0"/>
          <p:nvPr/>
        </p:nvPicPr>
        <p:blipFill>
          <a:blip r:embed="rId3">
            <a:alphaModFix/>
          </a:blip>
          <a:stretch>
            <a:fillRect/>
          </a:stretch>
        </p:blipFill>
        <p:spPr>
          <a:xfrm>
            <a:off x="8543725" y="1432200"/>
            <a:ext cx="8829102" cy="8135050"/>
          </a:xfrm>
          <a:prstGeom prst="rect">
            <a:avLst/>
          </a:prstGeom>
          <a:noFill/>
          <a:ln>
            <a:noFill/>
          </a:ln>
        </p:spPr>
      </p:pic>
      <p:pic>
        <p:nvPicPr>
          <p:cNvPr id="466" name="Google Shape;466;g674b144a397fdce6_4"/>
          <p:cNvPicPr preferRelativeResize="0"/>
          <p:nvPr/>
        </p:nvPicPr>
        <p:blipFill rotWithShape="1">
          <a:blip r:embed="rId4">
            <a:alphaModFix/>
          </a:blip>
          <a:srcRect/>
          <a:stretch/>
        </p:blipFill>
        <p:spPr>
          <a:xfrm>
            <a:off x="15660750" y="-1323292"/>
            <a:ext cx="3054622" cy="3054622"/>
          </a:xfrm>
          <a:prstGeom prst="rect">
            <a:avLst/>
          </a:prstGeom>
          <a:noFill/>
          <a:ln>
            <a:noFill/>
          </a:ln>
        </p:spPr>
      </p:pic>
      <p:pic>
        <p:nvPicPr>
          <p:cNvPr id="467" name="Google Shape;467;g674b144a397fdce6_4"/>
          <p:cNvPicPr preferRelativeResize="0"/>
          <p:nvPr/>
        </p:nvPicPr>
        <p:blipFill rotWithShape="1">
          <a:blip r:embed="rId4">
            <a:alphaModFix/>
          </a:blip>
          <a:srcRect/>
          <a:stretch/>
        </p:blipFill>
        <p:spPr>
          <a:xfrm>
            <a:off x="14703912" y="796853"/>
            <a:ext cx="921089" cy="921089"/>
          </a:xfrm>
          <a:prstGeom prst="rect">
            <a:avLst/>
          </a:prstGeom>
          <a:noFill/>
          <a:ln>
            <a:noFill/>
          </a:ln>
        </p:spPr>
      </p:pic>
      <p:pic>
        <p:nvPicPr>
          <p:cNvPr id="468" name="Google Shape;468;g674b144a397fdce6_4"/>
          <p:cNvPicPr preferRelativeResize="0"/>
          <p:nvPr/>
        </p:nvPicPr>
        <p:blipFill rotWithShape="1">
          <a:blip r:embed="rId5">
            <a:alphaModFix/>
          </a:blip>
          <a:srcRect/>
          <a:stretch/>
        </p:blipFill>
        <p:spPr>
          <a:xfrm>
            <a:off x="-3725570" y="4667533"/>
            <a:ext cx="7888891" cy="7917682"/>
          </a:xfrm>
          <a:prstGeom prst="rect">
            <a:avLst/>
          </a:prstGeom>
          <a:noFill/>
          <a:ln>
            <a:noFill/>
          </a:ln>
        </p:spPr>
      </p:pic>
      <p:sp>
        <p:nvSpPr>
          <p:cNvPr id="469" name="Google Shape;469;g674b144a397fdce6_4"/>
          <p:cNvSpPr txBox="1"/>
          <p:nvPr/>
        </p:nvSpPr>
        <p:spPr>
          <a:xfrm>
            <a:off x="915175" y="1909700"/>
            <a:ext cx="5673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600" b="1">
                <a:solidFill>
                  <a:srgbClr val="002D70"/>
                </a:solidFill>
                <a:latin typeface="Poppins"/>
                <a:ea typeface="Poppins"/>
                <a:cs typeface="Poppins"/>
                <a:sym typeface="Poppins"/>
              </a:rPr>
              <a:t>Soil Nutrients Monitoring</a:t>
            </a:r>
            <a:endParaRPr sz="5600" b="1">
              <a:solidFill>
                <a:srgbClr val="002D70"/>
              </a:solidFill>
              <a:latin typeface="Poppins"/>
              <a:ea typeface="Poppins"/>
              <a:cs typeface="Poppins"/>
              <a:sym typeface="Poppins"/>
            </a:endParaRPr>
          </a:p>
        </p:txBody>
      </p:sp>
      <p:sp>
        <p:nvSpPr>
          <p:cNvPr id="470" name="Google Shape;470;g674b144a397fdce6_4"/>
          <p:cNvSpPr txBox="1"/>
          <p:nvPr/>
        </p:nvSpPr>
        <p:spPr>
          <a:xfrm>
            <a:off x="915175" y="4173575"/>
            <a:ext cx="5230500" cy="5116500"/>
          </a:xfrm>
          <a:prstGeom prst="rect">
            <a:avLst/>
          </a:prstGeom>
          <a:noFill/>
          <a:ln>
            <a:noFill/>
          </a:ln>
        </p:spPr>
        <p:txBody>
          <a:bodyPr spcFirstLastPara="1" wrap="square" lIns="91425" tIns="91425" rIns="91425" bIns="91425" anchor="t" anchorCtr="0">
            <a:spAutoFit/>
          </a:bodyPr>
          <a:lstStyle/>
          <a:p>
            <a:pPr marL="0" lvl="0" indent="0" algn="just" rtl="0">
              <a:lnSpc>
                <a:spcPct val="140000"/>
              </a:lnSpc>
              <a:spcBef>
                <a:spcPts val="0"/>
              </a:spcBef>
              <a:spcAft>
                <a:spcPts val="0"/>
              </a:spcAft>
              <a:buNone/>
            </a:pPr>
            <a:r>
              <a:rPr lang="en-US" sz="1800">
                <a:latin typeface="Poppins"/>
                <a:ea typeface="Poppins"/>
                <a:cs typeface="Poppins"/>
                <a:sym typeface="Poppins"/>
              </a:rPr>
              <a:t>Soil Nutrients Monitoring is a solution for developing soil nutrient sensor devices in the designated land area to get Nitrogen, Phosphorus, Potassium, pH, Moisture and Electric Conductivity measurement content to determine what types of plants are suitable to be planted in the area. This sensor is also equipped with battery power, GPS, a waterproof design and LoRa connectivity so it can monitors soil nutrients for a long period of time </a:t>
            </a:r>
            <a:r>
              <a:rPr lang="en-US" sz="1800" b="1">
                <a:latin typeface="Poppins"/>
                <a:ea typeface="Poppins"/>
                <a:cs typeface="Poppins"/>
                <a:sym typeface="Poppins"/>
              </a:rPr>
              <a:t>(low cost and low maintenance)</a:t>
            </a:r>
            <a:r>
              <a:rPr lang="en-US" sz="1800">
                <a:latin typeface="Poppins"/>
                <a:ea typeface="Poppins"/>
                <a:cs typeface="Poppins"/>
                <a:sym typeface="Poppins"/>
              </a:rPr>
              <a:t>, and can be monitored through the personal dashboard.</a:t>
            </a:r>
            <a:endParaRPr sz="1800">
              <a:latin typeface="Poppins"/>
              <a:ea typeface="Poppins"/>
              <a:cs typeface="Poppins"/>
              <a:sym typeface="Poppins"/>
            </a:endParaRPr>
          </a:p>
        </p:txBody>
      </p:sp>
      <p:grpSp>
        <p:nvGrpSpPr>
          <p:cNvPr id="471" name="Google Shape;471;g674b144a397fdce6_4"/>
          <p:cNvGrpSpPr/>
          <p:nvPr/>
        </p:nvGrpSpPr>
        <p:grpSpPr>
          <a:xfrm>
            <a:off x="6451417" y="5114274"/>
            <a:ext cx="3790568" cy="4281514"/>
            <a:chOff x="12792179" y="4260999"/>
            <a:chExt cx="4401496" cy="4445555"/>
          </a:xfrm>
        </p:grpSpPr>
        <p:pic>
          <p:nvPicPr>
            <p:cNvPr id="472" name="Google Shape;472;g674b144a397fdce6_4"/>
            <p:cNvPicPr preferRelativeResize="0"/>
            <p:nvPr/>
          </p:nvPicPr>
          <p:blipFill>
            <a:blip r:embed="rId6">
              <a:alphaModFix/>
            </a:blip>
            <a:stretch>
              <a:fillRect/>
            </a:stretch>
          </p:blipFill>
          <p:spPr>
            <a:xfrm>
              <a:off x="12792179" y="4539411"/>
              <a:ext cx="2123703" cy="4167143"/>
            </a:xfrm>
            <a:prstGeom prst="rect">
              <a:avLst/>
            </a:prstGeom>
            <a:noFill/>
            <a:ln>
              <a:noFill/>
            </a:ln>
          </p:spPr>
        </p:pic>
        <p:pic>
          <p:nvPicPr>
            <p:cNvPr id="473" name="Google Shape;473;g674b144a397fdce6_4"/>
            <p:cNvPicPr preferRelativeResize="0"/>
            <p:nvPr/>
          </p:nvPicPr>
          <p:blipFill>
            <a:blip r:embed="rId7">
              <a:alphaModFix/>
            </a:blip>
            <a:stretch>
              <a:fillRect/>
            </a:stretch>
          </p:blipFill>
          <p:spPr>
            <a:xfrm>
              <a:off x="14998567" y="4260999"/>
              <a:ext cx="2195108" cy="4445555"/>
            </a:xfrm>
            <a:prstGeom prst="rect">
              <a:avLst/>
            </a:prstGeom>
            <a:noFill/>
            <a:ln>
              <a:noFill/>
            </a:ln>
          </p:spPr>
        </p:pic>
      </p:grpSp>
      <p:pic>
        <p:nvPicPr>
          <p:cNvPr id="474" name="Google Shape;474;g674b144a397fdce6_4"/>
          <p:cNvPicPr preferRelativeResize="0"/>
          <p:nvPr/>
        </p:nvPicPr>
        <p:blipFill rotWithShape="1">
          <a:blip r:embed="rId8">
            <a:alphaModFix/>
          </a:blip>
          <a:srcRect/>
          <a:stretch/>
        </p:blipFill>
        <p:spPr>
          <a:xfrm>
            <a:off x="655940" y="266700"/>
            <a:ext cx="2077317" cy="6413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g1aeffcf3351e1091_19"/>
          <p:cNvPicPr preferRelativeResize="0"/>
          <p:nvPr/>
        </p:nvPicPr>
        <p:blipFill rotWithShape="1">
          <a:blip r:embed="rId3">
            <a:alphaModFix/>
          </a:blip>
          <a:srcRect/>
          <a:stretch/>
        </p:blipFill>
        <p:spPr>
          <a:xfrm>
            <a:off x="13175586" y="-891493"/>
            <a:ext cx="7888890" cy="7917683"/>
          </a:xfrm>
          <a:prstGeom prst="rect">
            <a:avLst/>
          </a:prstGeom>
          <a:noFill/>
          <a:ln>
            <a:noFill/>
          </a:ln>
        </p:spPr>
      </p:pic>
      <p:pic>
        <p:nvPicPr>
          <p:cNvPr id="480" name="Google Shape;480;g1aeffcf3351e1091_19"/>
          <p:cNvPicPr preferRelativeResize="0"/>
          <p:nvPr/>
        </p:nvPicPr>
        <p:blipFill>
          <a:blip r:embed="rId4">
            <a:alphaModFix/>
          </a:blip>
          <a:stretch>
            <a:fillRect/>
          </a:stretch>
        </p:blipFill>
        <p:spPr>
          <a:xfrm>
            <a:off x="989700" y="1954125"/>
            <a:ext cx="6304077" cy="6809472"/>
          </a:xfrm>
          <a:prstGeom prst="rect">
            <a:avLst/>
          </a:prstGeom>
          <a:noFill/>
          <a:ln>
            <a:noFill/>
          </a:ln>
        </p:spPr>
      </p:pic>
      <p:sp>
        <p:nvSpPr>
          <p:cNvPr id="481" name="Google Shape;481;g1aeffcf3351e1091_19"/>
          <p:cNvSpPr txBox="1"/>
          <p:nvPr/>
        </p:nvSpPr>
        <p:spPr>
          <a:xfrm>
            <a:off x="7726650" y="1147700"/>
            <a:ext cx="7496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600" b="1">
                <a:solidFill>
                  <a:srgbClr val="002D70"/>
                </a:solidFill>
                <a:latin typeface="Poppins"/>
                <a:ea typeface="Poppins"/>
                <a:cs typeface="Poppins"/>
                <a:sym typeface="Poppins"/>
              </a:rPr>
              <a:t>Digital Prayer Mat</a:t>
            </a:r>
            <a:endParaRPr sz="5600" b="1">
              <a:solidFill>
                <a:srgbClr val="002D70"/>
              </a:solidFill>
              <a:latin typeface="Poppins"/>
              <a:ea typeface="Poppins"/>
              <a:cs typeface="Poppins"/>
              <a:sym typeface="Poppins"/>
            </a:endParaRPr>
          </a:p>
        </p:txBody>
      </p:sp>
      <p:sp>
        <p:nvSpPr>
          <p:cNvPr id="482" name="Google Shape;482;g1aeffcf3351e1091_19"/>
          <p:cNvSpPr txBox="1"/>
          <p:nvPr/>
        </p:nvSpPr>
        <p:spPr>
          <a:xfrm>
            <a:off x="7764625" y="2286000"/>
            <a:ext cx="9192900" cy="42021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1100"/>
              <a:buFont typeface="Arial"/>
              <a:buNone/>
            </a:pPr>
            <a:r>
              <a:rPr lang="en-US" sz="1800">
                <a:solidFill>
                  <a:schemeClr val="dk1"/>
                </a:solidFill>
                <a:latin typeface="Poppins"/>
                <a:ea typeface="Poppins"/>
                <a:cs typeface="Poppins"/>
                <a:sym typeface="Poppins"/>
              </a:rPr>
              <a:t>The Digital Prayer Mat is used to track the cleanliness status of the prayer rug using RFID technology. For the operation of the Digital Prayer Mat, it will be assisted by </a:t>
            </a:r>
            <a:r>
              <a:rPr lang="en-US" sz="1800" b="1">
                <a:solidFill>
                  <a:schemeClr val="dk1"/>
                </a:solidFill>
                <a:latin typeface="Poppins"/>
                <a:ea typeface="Poppins"/>
                <a:cs typeface="Poppins"/>
                <a:sym typeface="Poppins"/>
              </a:rPr>
              <a:t>Radio Frequency Identification Tag &amp; Reader technology</a:t>
            </a:r>
            <a:r>
              <a:rPr lang="en-US" sz="1800">
                <a:solidFill>
                  <a:schemeClr val="dk1"/>
                </a:solidFill>
                <a:latin typeface="Poppins"/>
                <a:ea typeface="Poppins"/>
                <a:cs typeface="Poppins"/>
                <a:sym typeface="Poppins"/>
              </a:rPr>
              <a:t> which has function to identify, retrieve, and store data remotely without requiring a touch. In addition, the Digital Prayer Mat also uses the Telkom Internet of Things Platform which aims to communicate, connect, and exchange data through other devices as long as it is connected to the internet. With the help of the application, the congregation of the mosque will know whether the prayer rug is still suitable for use or should be placed in a warehouse to be washed to minimize the spread of COVID-19.</a:t>
            </a:r>
            <a:endParaRPr sz="1800">
              <a:solidFill>
                <a:schemeClr val="dk1"/>
              </a:solidFill>
              <a:latin typeface="Poppins"/>
              <a:ea typeface="Poppins"/>
              <a:cs typeface="Poppins"/>
              <a:sym typeface="Poppins"/>
            </a:endParaRPr>
          </a:p>
        </p:txBody>
      </p:sp>
      <p:pic>
        <p:nvPicPr>
          <p:cNvPr id="483" name="Google Shape;483;g1aeffcf3351e1091_19"/>
          <p:cNvPicPr preferRelativeResize="0"/>
          <p:nvPr/>
        </p:nvPicPr>
        <p:blipFill rotWithShape="1">
          <a:blip r:embed="rId5">
            <a:alphaModFix/>
          </a:blip>
          <a:srcRect/>
          <a:stretch/>
        </p:blipFill>
        <p:spPr>
          <a:xfrm>
            <a:off x="-2920882" y="7414237"/>
            <a:ext cx="6304088" cy="6304088"/>
          </a:xfrm>
          <a:prstGeom prst="rect">
            <a:avLst/>
          </a:prstGeom>
          <a:noFill/>
          <a:ln>
            <a:noFill/>
          </a:ln>
        </p:spPr>
      </p:pic>
      <p:pic>
        <p:nvPicPr>
          <p:cNvPr id="484" name="Google Shape;484;g1aeffcf3351e1091_19"/>
          <p:cNvPicPr preferRelativeResize="0"/>
          <p:nvPr/>
        </p:nvPicPr>
        <p:blipFill rotWithShape="1">
          <a:blip r:embed="rId5">
            <a:alphaModFix/>
          </a:blip>
          <a:srcRect/>
          <a:stretch/>
        </p:blipFill>
        <p:spPr>
          <a:xfrm>
            <a:off x="6049877" y="1132842"/>
            <a:ext cx="951934" cy="951934"/>
          </a:xfrm>
          <a:prstGeom prst="rect">
            <a:avLst/>
          </a:prstGeom>
          <a:noFill/>
          <a:ln>
            <a:noFill/>
          </a:ln>
        </p:spPr>
      </p:pic>
      <p:pic>
        <p:nvPicPr>
          <p:cNvPr id="485" name="Google Shape;485;g1aeffcf3351e1091_19"/>
          <p:cNvPicPr preferRelativeResize="0"/>
          <p:nvPr/>
        </p:nvPicPr>
        <p:blipFill rotWithShape="1">
          <a:blip r:embed="rId6">
            <a:alphaModFix/>
          </a:blip>
          <a:srcRect/>
          <a:stretch/>
        </p:blipFill>
        <p:spPr>
          <a:xfrm>
            <a:off x="655940" y="266700"/>
            <a:ext cx="2077317" cy="641371"/>
          </a:xfrm>
          <a:prstGeom prst="rect">
            <a:avLst/>
          </a:prstGeom>
          <a:noFill/>
          <a:ln>
            <a:noFill/>
          </a:ln>
        </p:spPr>
      </p:pic>
      <p:pic>
        <p:nvPicPr>
          <p:cNvPr id="486" name="Google Shape;486;g1aeffcf3351e1091_19"/>
          <p:cNvPicPr preferRelativeResize="0"/>
          <p:nvPr/>
        </p:nvPicPr>
        <p:blipFill>
          <a:blip r:embed="rId7">
            <a:alphaModFix/>
          </a:blip>
          <a:stretch>
            <a:fillRect/>
          </a:stretch>
        </p:blipFill>
        <p:spPr>
          <a:xfrm>
            <a:off x="12419525" y="6450175"/>
            <a:ext cx="4431125" cy="3135650"/>
          </a:xfrm>
          <a:prstGeom prst="rect">
            <a:avLst/>
          </a:prstGeom>
          <a:noFill/>
          <a:ln>
            <a:noFill/>
          </a:ln>
        </p:spPr>
      </p:pic>
      <p:pic>
        <p:nvPicPr>
          <p:cNvPr id="487" name="Google Shape;487;g1aeffcf3351e1091_19"/>
          <p:cNvPicPr preferRelativeResize="0"/>
          <p:nvPr/>
        </p:nvPicPr>
        <p:blipFill>
          <a:blip r:embed="rId8">
            <a:alphaModFix/>
          </a:blip>
          <a:stretch>
            <a:fillRect/>
          </a:stretch>
        </p:blipFill>
        <p:spPr>
          <a:xfrm>
            <a:off x="8626325" y="6450175"/>
            <a:ext cx="2982650" cy="34585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g1719276c637_4_0"/>
          <p:cNvPicPr preferRelativeResize="0"/>
          <p:nvPr/>
        </p:nvPicPr>
        <p:blipFill rotWithShape="1">
          <a:blip r:embed="rId5">
            <a:alphaModFix/>
          </a:blip>
          <a:srcRect/>
          <a:stretch/>
        </p:blipFill>
        <p:spPr>
          <a:xfrm>
            <a:off x="-2597116" y="3264918"/>
            <a:ext cx="7888891" cy="7917682"/>
          </a:xfrm>
          <a:prstGeom prst="rect">
            <a:avLst/>
          </a:prstGeom>
          <a:noFill/>
          <a:ln>
            <a:noFill/>
          </a:ln>
        </p:spPr>
      </p:pic>
      <p:sp>
        <p:nvSpPr>
          <p:cNvPr id="493" name="Google Shape;493;g1719276c637_4_0"/>
          <p:cNvSpPr txBox="1"/>
          <p:nvPr/>
        </p:nvSpPr>
        <p:spPr>
          <a:xfrm>
            <a:off x="1905750" y="993275"/>
            <a:ext cx="14476500" cy="1557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SzPts val="1100"/>
              <a:buNone/>
            </a:pPr>
            <a:r>
              <a:rPr lang="en-US" sz="4600" b="1" dirty="0">
                <a:solidFill>
                  <a:srgbClr val="002D70"/>
                </a:solidFill>
                <a:latin typeface="Poppins"/>
                <a:ea typeface="Poppins"/>
                <a:cs typeface="Poppins"/>
                <a:sym typeface="Poppins"/>
              </a:rPr>
              <a:t>How to Connect to Telkom IoT Platform Console in 5 Minutes</a:t>
            </a:r>
            <a:endParaRPr sz="4600" b="1" dirty="0">
              <a:solidFill>
                <a:srgbClr val="002D70"/>
              </a:solidFill>
              <a:latin typeface="Poppins"/>
              <a:ea typeface="Poppins"/>
              <a:cs typeface="Poppins"/>
              <a:sym typeface="Poppins"/>
            </a:endParaRPr>
          </a:p>
        </p:txBody>
      </p:sp>
      <p:pic>
        <p:nvPicPr>
          <p:cNvPr id="495" name="Google Shape;495;g1719276c637_4_0"/>
          <p:cNvPicPr preferRelativeResize="0"/>
          <p:nvPr/>
        </p:nvPicPr>
        <p:blipFill rotWithShape="1">
          <a:blip r:embed="rId6">
            <a:alphaModFix/>
          </a:blip>
          <a:srcRect/>
          <a:stretch/>
        </p:blipFill>
        <p:spPr>
          <a:xfrm>
            <a:off x="15885200" y="7448708"/>
            <a:ext cx="3054622" cy="3054622"/>
          </a:xfrm>
          <a:prstGeom prst="rect">
            <a:avLst/>
          </a:prstGeom>
          <a:noFill/>
          <a:ln>
            <a:noFill/>
          </a:ln>
        </p:spPr>
      </p:pic>
      <p:pic>
        <p:nvPicPr>
          <p:cNvPr id="496" name="Google Shape;496;g1719276c637_4_0"/>
          <p:cNvPicPr preferRelativeResize="0"/>
          <p:nvPr/>
        </p:nvPicPr>
        <p:blipFill rotWithShape="1">
          <a:blip r:embed="rId6">
            <a:alphaModFix/>
          </a:blip>
          <a:srcRect/>
          <a:stretch/>
        </p:blipFill>
        <p:spPr>
          <a:xfrm>
            <a:off x="15267737" y="9871216"/>
            <a:ext cx="921089" cy="921089"/>
          </a:xfrm>
          <a:prstGeom prst="rect">
            <a:avLst/>
          </a:prstGeom>
          <a:noFill/>
          <a:ln>
            <a:noFill/>
          </a:ln>
        </p:spPr>
      </p:pic>
      <p:pic>
        <p:nvPicPr>
          <p:cNvPr id="497" name="Google Shape;497;g1719276c637_4_0"/>
          <p:cNvPicPr preferRelativeResize="0"/>
          <p:nvPr/>
        </p:nvPicPr>
        <p:blipFill rotWithShape="1">
          <a:blip r:embed="rId6">
            <a:alphaModFix/>
          </a:blip>
          <a:srcRect/>
          <a:stretch/>
        </p:blipFill>
        <p:spPr>
          <a:xfrm>
            <a:off x="-1637325" y="-1395317"/>
            <a:ext cx="3054622" cy="3054622"/>
          </a:xfrm>
          <a:prstGeom prst="rect">
            <a:avLst/>
          </a:prstGeom>
          <a:noFill/>
          <a:ln>
            <a:noFill/>
          </a:ln>
        </p:spPr>
      </p:pic>
      <p:pic>
        <p:nvPicPr>
          <p:cNvPr id="498" name="Google Shape;498;g1719276c637_4_0"/>
          <p:cNvPicPr preferRelativeResize="0"/>
          <p:nvPr/>
        </p:nvPicPr>
        <p:blipFill rotWithShape="1">
          <a:blip r:embed="rId6">
            <a:alphaModFix/>
          </a:blip>
          <a:srcRect/>
          <a:stretch/>
        </p:blipFill>
        <p:spPr>
          <a:xfrm>
            <a:off x="496212" y="1550866"/>
            <a:ext cx="921089" cy="921089"/>
          </a:xfrm>
          <a:prstGeom prst="rect">
            <a:avLst/>
          </a:prstGeom>
          <a:noFill/>
          <a:ln>
            <a:noFill/>
          </a:ln>
        </p:spPr>
      </p:pic>
      <p:pic>
        <p:nvPicPr>
          <p:cNvPr id="2" name="How to Connect Device_v2 (1)">
            <a:hlinkClick r:id="" action="ppaction://media"/>
            <a:extLst>
              <a:ext uri="{FF2B5EF4-FFF2-40B4-BE49-F238E27FC236}">
                <a16:creationId xmlns:a16="http://schemas.microsoft.com/office/drawing/2014/main" id="{C24EB4C2-7B89-7F73-274F-6635AFB01F1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48000" y="2905625"/>
            <a:ext cx="12192000" cy="6388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503" name="Google Shape;503;g173892e7f7b_13_73"/>
          <p:cNvPicPr preferRelativeResize="0"/>
          <p:nvPr/>
        </p:nvPicPr>
        <p:blipFill rotWithShape="1">
          <a:blip r:embed="rId3">
            <a:alphaModFix/>
          </a:blip>
          <a:srcRect t="7786" b="7786"/>
          <a:stretch/>
        </p:blipFill>
        <p:spPr>
          <a:xfrm>
            <a:off x="0" y="0"/>
            <a:ext cx="18287999" cy="10287000"/>
          </a:xfrm>
          <a:prstGeom prst="rect">
            <a:avLst/>
          </a:prstGeom>
          <a:noFill/>
          <a:ln>
            <a:noFill/>
          </a:ln>
        </p:spPr>
      </p:pic>
      <p:sp>
        <p:nvSpPr>
          <p:cNvPr id="504" name="Google Shape;504;g173892e7f7b_13_73"/>
          <p:cNvSpPr txBox="1"/>
          <p:nvPr/>
        </p:nvSpPr>
        <p:spPr>
          <a:xfrm>
            <a:off x="5388344" y="3833138"/>
            <a:ext cx="7511400" cy="15252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9909" b="1" i="0" u="none" strike="noStrike" cap="none">
                <a:solidFill>
                  <a:srgbClr val="FFFFFF"/>
                </a:solidFill>
                <a:latin typeface="Poppins"/>
                <a:ea typeface="Poppins"/>
                <a:cs typeface="Poppins"/>
                <a:sym typeface="Poppins"/>
              </a:rPr>
              <a:t>Thank You</a:t>
            </a:r>
            <a:endParaRPr/>
          </a:p>
        </p:txBody>
      </p:sp>
      <p:grpSp>
        <p:nvGrpSpPr>
          <p:cNvPr id="505" name="Google Shape;505;g173892e7f7b_13_73"/>
          <p:cNvGrpSpPr/>
          <p:nvPr/>
        </p:nvGrpSpPr>
        <p:grpSpPr>
          <a:xfrm>
            <a:off x="5924237" y="7098123"/>
            <a:ext cx="3551261" cy="397726"/>
            <a:chOff x="0" y="0"/>
            <a:chExt cx="4735015" cy="530302"/>
          </a:xfrm>
        </p:grpSpPr>
        <p:pic>
          <p:nvPicPr>
            <p:cNvPr id="506" name="Google Shape;506;g173892e7f7b_13_73"/>
            <p:cNvPicPr preferRelativeResize="0"/>
            <p:nvPr/>
          </p:nvPicPr>
          <p:blipFill rotWithShape="1">
            <a:blip r:embed="rId4">
              <a:alphaModFix/>
            </a:blip>
            <a:srcRect/>
            <a:stretch/>
          </p:blipFill>
          <p:spPr>
            <a:xfrm>
              <a:off x="0" y="0"/>
              <a:ext cx="530302" cy="530302"/>
            </a:xfrm>
            <a:prstGeom prst="rect">
              <a:avLst/>
            </a:prstGeom>
            <a:noFill/>
            <a:ln>
              <a:noFill/>
            </a:ln>
          </p:spPr>
        </p:pic>
        <p:sp>
          <p:nvSpPr>
            <p:cNvPr id="507" name="Google Shape;507;g173892e7f7b_13_73"/>
            <p:cNvSpPr txBox="1"/>
            <p:nvPr/>
          </p:nvSpPr>
          <p:spPr>
            <a:xfrm>
              <a:off x="706915" y="11140"/>
              <a:ext cx="4028100" cy="369300"/>
            </a:xfrm>
            <a:prstGeom prst="rect">
              <a:avLst/>
            </a:prstGeom>
            <a:noFill/>
            <a:ln>
              <a:noFill/>
            </a:ln>
          </p:spPr>
          <p:txBody>
            <a:bodyPr spcFirstLastPara="1" wrap="square" lIns="0" tIns="0" rIns="0" bIns="0" anchor="t" anchorCtr="0">
              <a:spAutoFit/>
            </a:bodyPr>
            <a:lstStyle/>
            <a:p>
              <a:pPr marL="0" marR="0" lvl="0" indent="0" algn="l" rtl="0">
                <a:lnSpc>
                  <a:spcPct val="140022"/>
                </a:lnSpc>
                <a:spcBef>
                  <a:spcPts val="0"/>
                </a:spcBef>
                <a:spcAft>
                  <a:spcPts val="0"/>
                </a:spcAft>
                <a:buSzPts val="1100"/>
                <a:buNone/>
              </a:pPr>
              <a:r>
                <a:rPr lang="en-US" sz="1799">
                  <a:solidFill>
                    <a:srgbClr val="FFFFFF"/>
                  </a:solidFill>
                  <a:latin typeface="Poppins"/>
                  <a:ea typeface="Poppins"/>
                  <a:cs typeface="Poppins"/>
                  <a:sym typeface="Poppins"/>
                </a:rPr>
                <a:t>platform@telkomiot.id</a:t>
              </a:r>
              <a:endParaRPr sz="1799">
                <a:solidFill>
                  <a:srgbClr val="FFFFFF"/>
                </a:solidFill>
                <a:latin typeface="Poppins"/>
                <a:ea typeface="Poppins"/>
                <a:cs typeface="Poppins"/>
                <a:sym typeface="Poppins"/>
              </a:endParaRPr>
            </a:p>
          </p:txBody>
        </p:sp>
      </p:grpSp>
      <p:grpSp>
        <p:nvGrpSpPr>
          <p:cNvPr id="508" name="Google Shape;508;g173892e7f7b_13_73"/>
          <p:cNvGrpSpPr/>
          <p:nvPr/>
        </p:nvGrpSpPr>
        <p:grpSpPr>
          <a:xfrm>
            <a:off x="9371260" y="7078222"/>
            <a:ext cx="3549356" cy="395821"/>
            <a:chOff x="0" y="0"/>
            <a:chExt cx="4732474" cy="527761"/>
          </a:xfrm>
        </p:grpSpPr>
        <p:pic>
          <p:nvPicPr>
            <p:cNvPr id="509" name="Google Shape;509;g173892e7f7b_13_73"/>
            <p:cNvPicPr preferRelativeResize="0"/>
            <p:nvPr/>
          </p:nvPicPr>
          <p:blipFill rotWithShape="1">
            <a:blip r:embed="rId5">
              <a:alphaModFix/>
            </a:blip>
            <a:srcRect/>
            <a:stretch/>
          </p:blipFill>
          <p:spPr>
            <a:xfrm>
              <a:off x="0" y="0"/>
              <a:ext cx="527761" cy="527761"/>
            </a:xfrm>
            <a:prstGeom prst="rect">
              <a:avLst/>
            </a:prstGeom>
            <a:noFill/>
            <a:ln>
              <a:noFill/>
            </a:ln>
          </p:spPr>
        </p:pic>
        <p:sp>
          <p:nvSpPr>
            <p:cNvPr id="510" name="Google Shape;510;g173892e7f7b_13_73"/>
            <p:cNvSpPr txBox="1"/>
            <p:nvPr/>
          </p:nvSpPr>
          <p:spPr>
            <a:xfrm>
              <a:off x="704374" y="27660"/>
              <a:ext cx="4028100" cy="369300"/>
            </a:xfrm>
            <a:prstGeom prst="rect">
              <a:avLst/>
            </a:prstGeom>
            <a:noFill/>
            <a:ln>
              <a:noFill/>
            </a:ln>
          </p:spPr>
          <p:txBody>
            <a:bodyPr spcFirstLastPara="1" wrap="square" lIns="0" tIns="0" rIns="0" bIns="0" anchor="t" anchorCtr="0">
              <a:spAutoFit/>
            </a:bodyPr>
            <a:lstStyle/>
            <a:p>
              <a:pPr marL="0" marR="0" lvl="0" indent="0" algn="l" rtl="0">
                <a:lnSpc>
                  <a:spcPct val="140022"/>
                </a:lnSpc>
                <a:spcBef>
                  <a:spcPts val="0"/>
                </a:spcBef>
                <a:spcAft>
                  <a:spcPts val="0"/>
                </a:spcAft>
                <a:buNone/>
              </a:pPr>
              <a:r>
                <a:rPr lang="en-US" sz="1799" b="0" i="0" u="none" strike="noStrike" cap="none">
                  <a:solidFill>
                    <a:srgbClr val="FFFFFF"/>
                  </a:solidFill>
                  <a:latin typeface="Poppins"/>
                  <a:ea typeface="Poppins"/>
                  <a:cs typeface="Poppins"/>
                  <a:sym typeface="Poppins"/>
                </a:rPr>
                <a:t>itdri.telkomiot.id</a:t>
              </a:r>
              <a:endParaRPr/>
            </a:p>
          </p:txBody>
        </p:sp>
      </p:grpSp>
      <p:sp>
        <p:nvSpPr>
          <p:cNvPr id="511" name="Google Shape;511;g173892e7f7b_13_73"/>
          <p:cNvSpPr/>
          <p:nvPr/>
        </p:nvSpPr>
        <p:spPr>
          <a:xfrm>
            <a:off x="-3388500" y="-5424550"/>
            <a:ext cx="9523200" cy="843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 name="Google Shape;512;g173892e7f7b_13_73"/>
          <p:cNvPicPr preferRelativeResize="0"/>
          <p:nvPr/>
        </p:nvPicPr>
        <p:blipFill rotWithShape="1">
          <a:blip r:embed="rId6">
            <a:alphaModFix/>
          </a:blip>
          <a:srcRect/>
          <a:stretch/>
        </p:blipFill>
        <p:spPr>
          <a:xfrm>
            <a:off x="528196" y="503725"/>
            <a:ext cx="3478449" cy="1073971"/>
          </a:xfrm>
          <a:prstGeom prst="rect">
            <a:avLst/>
          </a:prstGeom>
          <a:noFill/>
          <a:ln>
            <a:noFill/>
          </a:ln>
        </p:spPr>
      </p:pic>
      <p:sp>
        <p:nvSpPr>
          <p:cNvPr id="513" name="Google Shape;513;g173892e7f7b_13_73"/>
          <p:cNvSpPr txBox="1"/>
          <p:nvPr/>
        </p:nvSpPr>
        <p:spPr>
          <a:xfrm>
            <a:off x="7386046" y="6507649"/>
            <a:ext cx="3478500" cy="3078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Clr>
                <a:srgbClr val="000000"/>
              </a:buClr>
              <a:buFont typeface="Arial"/>
              <a:buNone/>
            </a:pPr>
            <a:r>
              <a:rPr lang="en-US" sz="1999" b="1">
                <a:solidFill>
                  <a:schemeClr val="lt1"/>
                </a:solidFill>
                <a:latin typeface="Poppins"/>
                <a:ea typeface="Poppins"/>
                <a:cs typeface="Poppins"/>
                <a:sym typeface="Poppins"/>
              </a:rPr>
              <a:t>Contact Us: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2"/>
          <p:cNvPicPr preferRelativeResize="0"/>
          <p:nvPr/>
        </p:nvPicPr>
        <p:blipFill rotWithShape="1">
          <a:blip r:embed="rId3">
            <a:alphaModFix/>
          </a:blip>
          <a:srcRect/>
          <a:stretch/>
        </p:blipFill>
        <p:spPr>
          <a:xfrm>
            <a:off x="15646610" y="-1322987"/>
            <a:ext cx="4122141" cy="4122141"/>
          </a:xfrm>
          <a:prstGeom prst="rect">
            <a:avLst/>
          </a:prstGeom>
          <a:noFill/>
          <a:ln>
            <a:noFill/>
          </a:ln>
        </p:spPr>
      </p:pic>
      <p:pic>
        <p:nvPicPr>
          <p:cNvPr id="176" name="Google Shape;176;p2"/>
          <p:cNvPicPr preferRelativeResize="0"/>
          <p:nvPr/>
        </p:nvPicPr>
        <p:blipFill rotWithShape="1">
          <a:blip r:embed="rId3">
            <a:alphaModFix/>
          </a:blip>
          <a:srcRect/>
          <a:stretch/>
        </p:blipFill>
        <p:spPr>
          <a:xfrm>
            <a:off x="-1843447" y="6875542"/>
            <a:ext cx="4122141" cy="4122141"/>
          </a:xfrm>
          <a:prstGeom prst="rect">
            <a:avLst/>
          </a:prstGeom>
          <a:noFill/>
          <a:ln>
            <a:noFill/>
          </a:ln>
        </p:spPr>
      </p:pic>
      <p:sp>
        <p:nvSpPr>
          <p:cNvPr id="177" name="Google Shape;177;p2"/>
          <p:cNvSpPr txBox="1"/>
          <p:nvPr/>
        </p:nvSpPr>
        <p:spPr>
          <a:xfrm>
            <a:off x="1028700" y="1589479"/>
            <a:ext cx="13757700" cy="861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i="0" u="none" strike="noStrike" cap="none">
                <a:solidFill>
                  <a:srgbClr val="002D70"/>
                </a:solidFill>
                <a:latin typeface="Poppins"/>
                <a:ea typeface="Poppins"/>
                <a:cs typeface="Poppins"/>
                <a:sym typeface="Poppins"/>
              </a:rPr>
              <a:t>How Internet of Things (IoT) Works ?</a:t>
            </a:r>
            <a:endParaRPr/>
          </a:p>
        </p:txBody>
      </p:sp>
      <p:pic>
        <p:nvPicPr>
          <p:cNvPr id="178" name="Google Shape;178;p2"/>
          <p:cNvPicPr preferRelativeResize="0"/>
          <p:nvPr/>
        </p:nvPicPr>
        <p:blipFill>
          <a:blip r:embed="rId4">
            <a:alphaModFix/>
          </a:blip>
          <a:stretch>
            <a:fillRect/>
          </a:stretch>
        </p:blipFill>
        <p:spPr>
          <a:xfrm>
            <a:off x="2285476" y="2438400"/>
            <a:ext cx="11888251" cy="6362074"/>
          </a:xfrm>
          <a:prstGeom prst="rect">
            <a:avLst/>
          </a:prstGeom>
          <a:noFill/>
          <a:ln>
            <a:noFill/>
          </a:ln>
        </p:spPr>
      </p:pic>
      <p:sp>
        <p:nvSpPr>
          <p:cNvPr id="179" name="Google Shape;179;p2"/>
          <p:cNvSpPr txBox="1"/>
          <p:nvPr/>
        </p:nvSpPr>
        <p:spPr>
          <a:xfrm>
            <a:off x="11700050" y="7599300"/>
            <a:ext cx="6345300" cy="237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800">
                <a:solidFill>
                  <a:schemeClr val="dk1"/>
                </a:solidFill>
                <a:latin typeface="Poppins"/>
                <a:ea typeface="Poppins"/>
                <a:cs typeface="Poppins"/>
                <a:sym typeface="Poppins"/>
              </a:rPr>
              <a:t>The Internet of Things collects data from the environment via sensors or other IoT devices and sends data to the IoT gateway through various connectivity. From the IoT gateway, the data is sent to the cloud to be processed and analyzed. IoT devices also act </a:t>
            </a:r>
            <a:r>
              <a:rPr lang="en-US" sz="1800" b="1">
                <a:solidFill>
                  <a:schemeClr val="dk1"/>
                </a:solidFill>
                <a:latin typeface="Poppins"/>
                <a:ea typeface="Poppins"/>
                <a:cs typeface="Poppins"/>
                <a:sym typeface="Poppins"/>
              </a:rPr>
              <a:t>as controllers to manipulate the environment without human intervention</a:t>
            </a:r>
            <a:r>
              <a:rPr lang="en-US" sz="1800">
                <a:solidFill>
                  <a:schemeClr val="dk1"/>
                </a:solidFill>
                <a:latin typeface="Poppins"/>
                <a:ea typeface="Poppins"/>
                <a:cs typeface="Poppins"/>
                <a:sym typeface="Poppins"/>
              </a:rPr>
              <a:t>.</a:t>
            </a:r>
            <a:endParaRPr sz="1800">
              <a:solidFill>
                <a:schemeClr val="dk1"/>
              </a:solidFill>
              <a:latin typeface="Poppins"/>
              <a:ea typeface="Poppins"/>
              <a:cs typeface="Poppins"/>
              <a:sym typeface="Poppins"/>
            </a:endParaRPr>
          </a:p>
        </p:txBody>
      </p:sp>
      <p:pic>
        <p:nvPicPr>
          <p:cNvPr id="180" name="Google Shape;180;p2"/>
          <p:cNvPicPr preferRelativeResize="0"/>
          <p:nvPr/>
        </p:nvPicPr>
        <p:blipFill rotWithShape="1">
          <a:blip r:embed="rId5">
            <a:alphaModFix/>
          </a:blip>
          <a:srcRect/>
          <a:stretch/>
        </p:blipFill>
        <p:spPr>
          <a:xfrm>
            <a:off x="769809" y="451300"/>
            <a:ext cx="2077317" cy="6413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3"/>
          <p:cNvPicPr preferRelativeResize="0"/>
          <p:nvPr/>
        </p:nvPicPr>
        <p:blipFill rotWithShape="1">
          <a:blip r:embed="rId3">
            <a:alphaModFix/>
          </a:blip>
          <a:srcRect/>
          <a:stretch/>
        </p:blipFill>
        <p:spPr>
          <a:xfrm>
            <a:off x="16571555" y="-1882884"/>
            <a:ext cx="4122141" cy="4122141"/>
          </a:xfrm>
          <a:prstGeom prst="rect">
            <a:avLst/>
          </a:prstGeom>
          <a:noFill/>
          <a:ln>
            <a:noFill/>
          </a:ln>
        </p:spPr>
      </p:pic>
      <p:sp>
        <p:nvSpPr>
          <p:cNvPr id="186" name="Google Shape;186;p3"/>
          <p:cNvSpPr txBox="1"/>
          <p:nvPr/>
        </p:nvSpPr>
        <p:spPr>
          <a:xfrm>
            <a:off x="1647126" y="668263"/>
            <a:ext cx="8181300" cy="861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i="0" u="none" strike="noStrike" cap="none">
                <a:solidFill>
                  <a:srgbClr val="002D70"/>
                </a:solidFill>
                <a:latin typeface="Poppins"/>
                <a:ea typeface="Poppins"/>
                <a:cs typeface="Poppins"/>
                <a:sym typeface="Poppins"/>
              </a:rPr>
              <a:t>What is IoT Platform ?</a:t>
            </a:r>
            <a:endParaRPr/>
          </a:p>
        </p:txBody>
      </p:sp>
      <p:sp>
        <p:nvSpPr>
          <p:cNvPr id="187" name="Google Shape;187;p3"/>
          <p:cNvSpPr txBox="1"/>
          <p:nvPr/>
        </p:nvSpPr>
        <p:spPr>
          <a:xfrm>
            <a:off x="1647125" y="2112925"/>
            <a:ext cx="15393000" cy="1440600"/>
          </a:xfrm>
          <a:prstGeom prst="rect">
            <a:avLst/>
          </a:prstGeom>
          <a:noFill/>
          <a:ln>
            <a:noFill/>
          </a:ln>
        </p:spPr>
        <p:txBody>
          <a:bodyPr spcFirstLastPara="1" wrap="square" lIns="0" tIns="0" rIns="0" bIns="0" anchor="t" anchorCtr="0">
            <a:spAutoFit/>
          </a:bodyPr>
          <a:lstStyle/>
          <a:p>
            <a:pPr marL="0" lvl="0" indent="0" algn="just" rtl="0">
              <a:lnSpc>
                <a:spcPct val="140000"/>
              </a:lnSpc>
              <a:spcBef>
                <a:spcPts val="0"/>
              </a:spcBef>
              <a:spcAft>
                <a:spcPts val="0"/>
              </a:spcAft>
              <a:buClr>
                <a:schemeClr val="dk1"/>
              </a:buClr>
              <a:buSzPts val="1100"/>
              <a:buFont typeface="Arial"/>
              <a:buNone/>
            </a:pPr>
            <a:r>
              <a:rPr lang="en-US" sz="1800">
                <a:solidFill>
                  <a:srgbClr val="171616"/>
                </a:solidFill>
                <a:latin typeface="Poppins"/>
                <a:ea typeface="Poppins"/>
                <a:cs typeface="Poppins"/>
                <a:sym typeface="Poppins"/>
              </a:rPr>
              <a:t>IoT platform is an essential component in the IoT value chain. IoT Platform has a crucial role to </a:t>
            </a:r>
            <a:r>
              <a:rPr lang="en-US" sz="1800" b="1">
                <a:solidFill>
                  <a:srgbClr val="171616"/>
                </a:solidFill>
                <a:latin typeface="Poppins"/>
                <a:ea typeface="Poppins"/>
                <a:cs typeface="Poppins"/>
                <a:sym typeface="Poppins"/>
              </a:rPr>
              <a:t>collect the data sent from IoT devices to be processed by IoT application</a:t>
            </a:r>
            <a:r>
              <a:rPr lang="en-US" sz="1800">
                <a:solidFill>
                  <a:srgbClr val="171616"/>
                </a:solidFill>
                <a:latin typeface="Poppins"/>
                <a:ea typeface="Poppins"/>
                <a:cs typeface="Poppins"/>
                <a:sym typeface="Poppins"/>
              </a:rPr>
              <a:t> through secure and reliable protocols like MQTT. Formed by microservices, the IoT platform enables to create IoT applications for monitoring and control. IoT platform offers unique features like device management, interoperability from various device brands, agnostic to any connectivity, and personal dashboard.</a:t>
            </a:r>
            <a:endParaRPr sz="1800">
              <a:solidFill>
                <a:srgbClr val="171616"/>
              </a:solidFill>
              <a:latin typeface="Poppins"/>
              <a:ea typeface="Poppins"/>
              <a:cs typeface="Poppins"/>
              <a:sym typeface="Poppins"/>
            </a:endParaRPr>
          </a:p>
        </p:txBody>
      </p:sp>
      <p:pic>
        <p:nvPicPr>
          <p:cNvPr id="188" name="Google Shape;188;p3"/>
          <p:cNvPicPr preferRelativeResize="0"/>
          <p:nvPr/>
        </p:nvPicPr>
        <p:blipFill rotWithShape="1">
          <a:blip r:embed="rId4">
            <a:alphaModFix/>
          </a:blip>
          <a:srcRect/>
          <a:stretch/>
        </p:blipFill>
        <p:spPr>
          <a:xfrm>
            <a:off x="14190334" y="451300"/>
            <a:ext cx="2077317" cy="641371"/>
          </a:xfrm>
          <a:prstGeom prst="rect">
            <a:avLst/>
          </a:prstGeom>
          <a:noFill/>
          <a:ln>
            <a:noFill/>
          </a:ln>
        </p:spPr>
      </p:pic>
      <p:pic>
        <p:nvPicPr>
          <p:cNvPr id="189" name="Google Shape;189;p3"/>
          <p:cNvPicPr preferRelativeResize="0"/>
          <p:nvPr/>
        </p:nvPicPr>
        <p:blipFill>
          <a:blip r:embed="rId5">
            <a:alphaModFix/>
          </a:blip>
          <a:stretch>
            <a:fillRect/>
          </a:stretch>
        </p:blipFill>
        <p:spPr>
          <a:xfrm>
            <a:off x="1695925" y="4573775"/>
            <a:ext cx="15344200" cy="4278095"/>
          </a:xfrm>
          <a:prstGeom prst="rect">
            <a:avLst/>
          </a:prstGeom>
          <a:noFill/>
          <a:ln>
            <a:noFill/>
          </a:ln>
        </p:spPr>
      </p:pic>
      <p:sp>
        <p:nvSpPr>
          <p:cNvPr id="190" name="Google Shape;190;p3"/>
          <p:cNvSpPr txBox="1"/>
          <p:nvPr/>
        </p:nvSpPr>
        <p:spPr>
          <a:xfrm>
            <a:off x="2184875" y="4653375"/>
            <a:ext cx="1623600" cy="246300"/>
          </a:xfrm>
          <a:prstGeom prst="rect">
            <a:avLst/>
          </a:prstGeom>
          <a:noFill/>
          <a:ln>
            <a:noFill/>
          </a:ln>
        </p:spPr>
        <p:txBody>
          <a:bodyPr spcFirstLastPara="1" wrap="square" lIns="0" tIns="0" rIns="0" bIns="0" anchor="t" anchorCtr="0">
            <a:spAutoFit/>
          </a:bodyPr>
          <a:lstStyle/>
          <a:p>
            <a:pPr marL="0" lvl="0" indent="0" algn="ctr" rtl="0">
              <a:lnSpc>
                <a:spcPct val="140020"/>
              </a:lnSpc>
              <a:spcBef>
                <a:spcPts val="0"/>
              </a:spcBef>
              <a:spcAft>
                <a:spcPts val="0"/>
              </a:spcAft>
              <a:buNone/>
            </a:pPr>
            <a:r>
              <a:rPr lang="en-US" sz="1600" b="1">
                <a:solidFill>
                  <a:srgbClr val="002D70"/>
                </a:solidFill>
                <a:latin typeface="Poppins"/>
                <a:ea typeface="Poppins"/>
                <a:cs typeface="Poppins"/>
                <a:sym typeface="Poppins"/>
              </a:rPr>
              <a:t>IoT Device</a:t>
            </a:r>
            <a:endParaRPr sz="1600" b="1">
              <a:solidFill>
                <a:srgbClr val="002D70"/>
              </a:solidFill>
              <a:latin typeface="Poppins"/>
              <a:ea typeface="Poppins"/>
              <a:cs typeface="Poppins"/>
              <a:sym typeface="Poppins"/>
            </a:endParaRPr>
          </a:p>
        </p:txBody>
      </p:sp>
      <p:sp>
        <p:nvSpPr>
          <p:cNvPr id="191" name="Google Shape;191;p3"/>
          <p:cNvSpPr txBox="1"/>
          <p:nvPr/>
        </p:nvSpPr>
        <p:spPr>
          <a:xfrm>
            <a:off x="5356375" y="4653375"/>
            <a:ext cx="1623600" cy="246300"/>
          </a:xfrm>
          <a:prstGeom prst="rect">
            <a:avLst/>
          </a:prstGeom>
          <a:noFill/>
          <a:ln>
            <a:noFill/>
          </a:ln>
        </p:spPr>
        <p:txBody>
          <a:bodyPr spcFirstLastPara="1" wrap="square" lIns="0" tIns="0" rIns="0" bIns="0" anchor="t" anchorCtr="0">
            <a:spAutoFit/>
          </a:bodyPr>
          <a:lstStyle/>
          <a:p>
            <a:pPr marL="0" lvl="0" indent="0" algn="ctr" rtl="0">
              <a:lnSpc>
                <a:spcPct val="140020"/>
              </a:lnSpc>
              <a:spcBef>
                <a:spcPts val="0"/>
              </a:spcBef>
              <a:spcAft>
                <a:spcPts val="0"/>
              </a:spcAft>
              <a:buNone/>
            </a:pPr>
            <a:r>
              <a:rPr lang="en-US" sz="1600" b="1">
                <a:solidFill>
                  <a:srgbClr val="002D70"/>
                </a:solidFill>
                <a:latin typeface="Poppins"/>
                <a:ea typeface="Poppins"/>
                <a:cs typeface="Poppins"/>
                <a:sym typeface="Poppins"/>
              </a:rPr>
              <a:t>Network</a:t>
            </a:r>
            <a:endParaRPr sz="1600" b="1">
              <a:solidFill>
                <a:srgbClr val="002D70"/>
              </a:solidFill>
              <a:latin typeface="Poppins"/>
              <a:ea typeface="Poppins"/>
              <a:cs typeface="Poppins"/>
              <a:sym typeface="Poppins"/>
            </a:endParaRPr>
          </a:p>
        </p:txBody>
      </p:sp>
      <p:sp>
        <p:nvSpPr>
          <p:cNvPr id="192" name="Google Shape;192;p3"/>
          <p:cNvSpPr txBox="1"/>
          <p:nvPr/>
        </p:nvSpPr>
        <p:spPr>
          <a:xfrm>
            <a:off x="8556225" y="4653375"/>
            <a:ext cx="1623600" cy="246300"/>
          </a:xfrm>
          <a:prstGeom prst="rect">
            <a:avLst/>
          </a:prstGeom>
          <a:noFill/>
          <a:ln>
            <a:noFill/>
          </a:ln>
        </p:spPr>
        <p:txBody>
          <a:bodyPr spcFirstLastPara="1" wrap="square" lIns="0" tIns="0" rIns="0" bIns="0" anchor="t" anchorCtr="0">
            <a:spAutoFit/>
          </a:bodyPr>
          <a:lstStyle/>
          <a:p>
            <a:pPr marL="0" lvl="0" indent="0" algn="ctr" rtl="0">
              <a:lnSpc>
                <a:spcPct val="140020"/>
              </a:lnSpc>
              <a:spcBef>
                <a:spcPts val="0"/>
              </a:spcBef>
              <a:spcAft>
                <a:spcPts val="0"/>
              </a:spcAft>
              <a:buNone/>
            </a:pPr>
            <a:r>
              <a:rPr lang="en-US" sz="1600" b="1">
                <a:solidFill>
                  <a:srgbClr val="002D70"/>
                </a:solidFill>
                <a:latin typeface="Poppins"/>
                <a:ea typeface="Poppins"/>
                <a:cs typeface="Poppins"/>
                <a:sym typeface="Poppins"/>
              </a:rPr>
              <a:t>Platform</a:t>
            </a:r>
            <a:endParaRPr sz="1600" b="1">
              <a:solidFill>
                <a:srgbClr val="002D70"/>
              </a:solidFill>
              <a:latin typeface="Poppins"/>
              <a:ea typeface="Poppins"/>
              <a:cs typeface="Poppins"/>
              <a:sym typeface="Poppins"/>
            </a:endParaRPr>
          </a:p>
        </p:txBody>
      </p:sp>
      <p:sp>
        <p:nvSpPr>
          <p:cNvPr id="193" name="Google Shape;193;p3"/>
          <p:cNvSpPr txBox="1"/>
          <p:nvPr/>
        </p:nvSpPr>
        <p:spPr>
          <a:xfrm>
            <a:off x="11673500" y="4653375"/>
            <a:ext cx="1623600" cy="246300"/>
          </a:xfrm>
          <a:prstGeom prst="rect">
            <a:avLst/>
          </a:prstGeom>
          <a:noFill/>
          <a:ln>
            <a:noFill/>
          </a:ln>
        </p:spPr>
        <p:txBody>
          <a:bodyPr spcFirstLastPara="1" wrap="square" lIns="0" tIns="0" rIns="0" bIns="0" anchor="t" anchorCtr="0">
            <a:spAutoFit/>
          </a:bodyPr>
          <a:lstStyle/>
          <a:p>
            <a:pPr marL="0" lvl="0" indent="0" algn="ctr" rtl="0">
              <a:lnSpc>
                <a:spcPct val="140020"/>
              </a:lnSpc>
              <a:spcBef>
                <a:spcPts val="0"/>
              </a:spcBef>
              <a:spcAft>
                <a:spcPts val="0"/>
              </a:spcAft>
              <a:buNone/>
            </a:pPr>
            <a:r>
              <a:rPr lang="en-US" sz="1600" b="1">
                <a:solidFill>
                  <a:srgbClr val="002D70"/>
                </a:solidFill>
                <a:latin typeface="Poppins"/>
                <a:ea typeface="Poppins"/>
                <a:cs typeface="Poppins"/>
                <a:sym typeface="Poppins"/>
              </a:rPr>
              <a:t>Application</a:t>
            </a:r>
            <a:endParaRPr sz="1600" b="1">
              <a:solidFill>
                <a:srgbClr val="002D70"/>
              </a:solidFill>
              <a:latin typeface="Poppins"/>
              <a:ea typeface="Poppins"/>
              <a:cs typeface="Poppins"/>
              <a:sym typeface="Poppins"/>
            </a:endParaRPr>
          </a:p>
        </p:txBody>
      </p:sp>
      <p:sp>
        <p:nvSpPr>
          <p:cNvPr id="194" name="Google Shape;194;p3"/>
          <p:cNvSpPr txBox="1"/>
          <p:nvPr/>
        </p:nvSpPr>
        <p:spPr>
          <a:xfrm>
            <a:off x="14927575" y="4653375"/>
            <a:ext cx="1623600" cy="246300"/>
          </a:xfrm>
          <a:prstGeom prst="rect">
            <a:avLst/>
          </a:prstGeom>
          <a:noFill/>
          <a:ln>
            <a:noFill/>
          </a:ln>
        </p:spPr>
        <p:txBody>
          <a:bodyPr spcFirstLastPara="1" wrap="square" lIns="0" tIns="0" rIns="0" bIns="0" anchor="t" anchorCtr="0">
            <a:spAutoFit/>
          </a:bodyPr>
          <a:lstStyle/>
          <a:p>
            <a:pPr marL="0" lvl="0" indent="0" algn="ctr" rtl="0">
              <a:lnSpc>
                <a:spcPct val="140020"/>
              </a:lnSpc>
              <a:spcBef>
                <a:spcPts val="0"/>
              </a:spcBef>
              <a:spcAft>
                <a:spcPts val="0"/>
              </a:spcAft>
              <a:buNone/>
            </a:pPr>
            <a:r>
              <a:rPr lang="en-US" sz="1600" b="1">
                <a:solidFill>
                  <a:srgbClr val="002D70"/>
                </a:solidFill>
                <a:latin typeface="Poppins"/>
                <a:ea typeface="Poppins"/>
                <a:cs typeface="Poppins"/>
                <a:sym typeface="Poppins"/>
              </a:rPr>
              <a:t>Customer</a:t>
            </a:r>
            <a:endParaRPr sz="1600" b="1">
              <a:solidFill>
                <a:srgbClr val="002D70"/>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4"/>
          <p:cNvPicPr preferRelativeResize="0"/>
          <p:nvPr/>
        </p:nvPicPr>
        <p:blipFill rotWithShape="1">
          <a:blip r:embed="rId3">
            <a:alphaModFix/>
          </a:blip>
          <a:srcRect/>
          <a:stretch/>
        </p:blipFill>
        <p:spPr>
          <a:xfrm>
            <a:off x="14085221" y="5770173"/>
            <a:ext cx="5831498" cy="5852780"/>
          </a:xfrm>
          <a:prstGeom prst="rect">
            <a:avLst/>
          </a:prstGeom>
          <a:noFill/>
          <a:ln>
            <a:noFill/>
          </a:ln>
        </p:spPr>
      </p:pic>
      <p:sp>
        <p:nvSpPr>
          <p:cNvPr id="200" name="Google Shape;200;p4"/>
          <p:cNvSpPr/>
          <p:nvPr/>
        </p:nvSpPr>
        <p:spPr>
          <a:xfrm>
            <a:off x="-1281454" y="2303563"/>
            <a:ext cx="7983437" cy="7983437"/>
          </a:xfrm>
          <a:custGeom>
            <a:avLst/>
            <a:gdLst/>
            <a:ahLst/>
            <a:cxnLst/>
            <a:rect l="l" t="t" r="r" b="b"/>
            <a:pathLst>
              <a:path w="3282950" h="3282950" extrusionOk="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rotWithShape="1">
            <a:blip r:embed="rId4">
              <a:alphaModFix/>
            </a:blip>
            <a:stretch>
              <a:fillRect l="-38885" r="-3888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 name="Google Shape;201;p4"/>
          <p:cNvPicPr preferRelativeResize="0"/>
          <p:nvPr/>
        </p:nvPicPr>
        <p:blipFill rotWithShape="1">
          <a:blip r:embed="rId5">
            <a:alphaModFix/>
          </a:blip>
          <a:srcRect/>
          <a:stretch/>
        </p:blipFill>
        <p:spPr>
          <a:xfrm>
            <a:off x="5082737" y="1960483"/>
            <a:ext cx="1418987" cy="1418987"/>
          </a:xfrm>
          <a:prstGeom prst="rect">
            <a:avLst/>
          </a:prstGeom>
          <a:noFill/>
          <a:ln>
            <a:noFill/>
          </a:ln>
        </p:spPr>
      </p:pic>
      <p:pic>
        <p:nvPicPr>
          <p:cNvPr id="202" name="Google Shape;202;p4"/>
          <p:cNvPicPr preferRelativeResize="0"/>
          <p:nvPr/>
        </p:nvPicPr>
        <p:blipFill rotWithShape="1">
          <a:blip r:embed="rId5">
            <a:alphaModFix/>
          </a:blip>
          <a:srcRect/>
          <a:stretch/>
        </p:blipFill>
        <p:spPr>
          <a:xfrm>
            <a:off x="-498611" y="8128882"/>
            <a:ext cx="3054622" cy="3054622"/>
          </a:xfrm>
          <a:prstGeom prst="rect">
            <a:avLst/>
          </a:prstGeom>
          <a:noFill/>
          <a:ln>
            <a:noFill/>
          </a:ln>
        </p:spPr>
      </p:pic>
      <p:pic>
        <p:nvPicPr>
          <p:cNvPr id="203" name="Google Shape;203;p4"/>
          <p:cNvPicPr preferRelativeResize="0"/>
          <p:nvPr/>
        </p:nvPicPr>
        <p:blipFill>
          <a:blip r:embed="rId6">
            <a:alphaModFix/>
          </a:blip>
          <a:stretch>
            <a:fillRect/>
          </a:stretch>
        </p:blipFill>
        <p:spPr>
          <a:xfrm>
            <a:off x="9134175" y="3478875"/>
            <a:ext cx="5668975" cy="962575"/>
          </a:xfrm>
          <a:prstGeom prst="rect">
            <a:avLst/>
          </a:prstGeom>
          <a:noFill/>
          <a:ln>
            <a:noFill/>
          </a:ln>
        </p:spPr>
      </p:pic>
      <p:pic>
        <p:nvPicPr>
          <p:cNvPr id="204" name="Google Shape;204;p4"/>
          <p:cNvPicPr preferRelativeResize="0"/>
          <p:nvPr/>
        </p:nvPicPr>
        <p:blipFill>
          <a:blip r:embed="rId7">
            <a:alphaModFix/>
          </a:blip>
          <a:stretch>
            <a:fillRect/>
          </a:stretch>
        </p:blipFill>
        <p:spPr>
          <a:xfrm>
            <a:off x="9134200" y="4704575"/>
            <a:ext cx="4357200" cy="962575"/>
          </a:xfrm>
          <a:prstGeom prst="rect">
            <a:avLst/>
          </a:prstGeom>
          <a:noFill/>
          <a:ln>
            <a:noFill/>
          </a:ln>
        </p:spPr>
      </p:pic>
      <p:pic>
        <p:nvPicPr>
          <p:cNvPr id="205" name="Google Shape;205;p4"/>
          <p:cNvPicPr preferRelativeResize="0"/>
          <p:nvPr/>
        </p:nvPicPr>
        <p:blipFill>
          <a:blip r:embed="rId8">
            <a:alphaModFix/>
          </a:blip>
          <a:stretch>
            <a:fillRect/>
          </a:stretch>
        </p:blipFill>
        <p:spPr>
          <a:xfrm>
            <a:off x="9134175" y="6065875"/>
            <a:ext cx="5668975" cy="772300"/>
          </a:xfrm>
          <a:prstGeom prst="rect">
            <a:avLst/>
          </a:prstGeom>
          <a:noFill/>
          <a:ln>
            <a:noFill/>
          </a:ln>
        </p:spPr>
      </p:pic>
      <p:pic>
        <p:nvPicPr>
          <p:cNvPr id="206" name="Google Shape;206;p4"/>
          <p:cNvPicPr preferRelativeResize="0"/>
          <p:nvPr/>
        </p:nvPicPr>
        <p:blipFill>
          <a:blip r:embed="rId9">
            <a:alphaModFix/>
          </a:blip>
          <a:stretch>
            <a:fillRect/>
          </a:stretch>
        </p:blipFill>
        <p:spPr>
          <a:xfrm>
            <a:off x="9134201" y="7347650"/>
            <a:ext cx="3623475" cy="741050"/>
          </a:xfrm>
          <a:prstGeom prst="rect">
            <a:avLst/>
          </a:prstGeom>
          <a:noFill/>
          <a:ln>
            <a:noFill/>
          </a:ln>
        </p:spPr>
      </p:pic>
      <p:sp>
        <p:nvSpPr>
          <p:cNvPr id="207" name="Google Shape;207;p4"/>
          <p:cNvSpPr txBox="1"/>
          <p:nvPr/>
        </p:nvSpPr>
        <p:spPr>
          <a:xfrm>
            <a:off x="9474550" y="3621450"/>
            <a:ext cx="5109900" cy="677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200" b="1">
                <a:solidFill>
                  <a:schemeClr val="lt1"/>
                </a:solidFill>
                <a:latin typeface="Calibri"/>
                <a:ea typeface="Calibri"/>
                <a:cs typeface="Calibri"/>
                <a:sym typeface="Calibri"/>
              </a:rPr>
              <a:t>We provide B2B collaboration for academic research free of charge (T&amp;C applies)</a:t>
            </a:r>
            <a:endParaRPr sz="2200" b="1">
              <a:solidFill>
                <a:schemeClr val="lt1"/>
              </a:solidFill>
              <a:latin typeface="Calibri"/>
              <a:ea typeface="Calibri"/>
              <a:cs typeface="Calibri"/>
              <a:sym typeface="Calibri"/>
            </a:endParaRPr>
          </a:p>
        </p:txBody>
      </p:sp>
      <p:sp>
        <p:nvSpPr>
          <p:cNvPr id="208" name="Google Shape;208;p4"/>
          <p:cNvSpPr txBox="1"/>
          <p:nvPr/>
        </p:nvSpPr>
        <p:spPr>
          <a:xfrm>
            <a:off x="9446876" y="4838725"/>
            <a:ext cx="3939600" cy="677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US" sz="2200" b="1">
                <a:solidFill>
                  <a:schemeClr val="lt1"/>
                </a:solidFill>
                <a:latin typeface="Calibri"/>
                <a:ea typeface="Calibri"/>
                <a:cs typeface="Calibri"/>
                <a:sym typeface="Calibri"/>
              </a:rPr>
              <a:t>Maintenance free for the server and storage</a:t>
            </a:r>
            <a:endParaRPr sz="2200" b="1">
              <a:solidFill>
                <a:schemeClr val="lt1"/>
              </a:solidFill>
              <a:latin typeface="Calibri"/>
              <a:ea typeface="Calibri"/>
              <a:cs typeface="Calibri"/>
              <a:sym typeface="Calibri"/>
            </a:endParaRPr>
          </a:p>
        </p:txBody>
      </p:sp>
      <p:sp>
        <p:nvSpPr>
          <p:cNvPr id="209" name="Google Shape;209;p4"/>
          <p:cNvSpPr txBox="1"/>
          <p:nvPr/>
        </p:nvSpPr>
        <p:spPr>
          <a:xfrm>
            <a:off x="9474537" y="6119270"/>
            <a:ext cx="5007900" cy="338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US" sz="2200" b="1" dirty="0">
                <a:solidFill>
                  <a:schemeClr val="lt1"/>
                </a:solidFill>
                <a:latin typeface="Calibri"/>
                <a:ea typeface="Calibri"/>
                <a:cs typeface="Calibri"/>
                <a:sym typeface="Calibri"/>
              </a:rPr>
              <a:t>Integrated with Telkom </a:t>
            </a:r>
            <a:r>
              <a:rPr lang="en-US" sz="2200" b="1" dirty="0" err="1">
                <a:solidFill>
                  <a:schemeClr val="lt1"/>
                </a:solidFill>
                <a:latin typeface="Calibri"/>
                <a:ea typeface="Calibri"/>
                <a:cs typeface="Calibri"/>
                <a:sym typeface="Calibri"/>
              </a:rPr>
              <a:t>LoRAWAN</a:t>
            </a:r>
            <a:r>
              <a:rPr lang="en-US" sz="2200" b="1" dirty="0">
                <a:solidFill>
                  <a:schemeClr val="lt1"/>
                </a:solidFill>
                <a:latin typeface="Calibri"/>
                <a:ea typeface="Calibri"/>
                <a:cs typeface="Calibri"/>
                <a:sym typeface="Calibri"/>
              </a:rPr>
              <a:t> Network</a:t>
            </a:r>
            <a:endParaRPr sz="2200" b="1" dirty="0">
              <a:solidFill>
                <a:schemeClr val="lt1"/>
              </a:solidFill>
              <a:latin typeface="Calibri"/>
              <a:ea typeface="Calibri"/>
              <a:cs typeface="Calibri"/>
              <a:sym typeface="Calibri"/>
            </a:endParaRPr>
          </a:p>
        </p:txBody>
      </p:sp>
      <p:sp>
        <p:nvSpPr>
          <p:cNvPr id="210" name="Google Shape;210;p4"/>
          <p:cNvSpPr txBox="1"/>
          <p:nvPr/>
        </p:nvSpPr>
        <p:spPr>
          <a:xfrm>
            <a:off x="9492850" y="7517000"/>
            <a:ext cx="3054600" cy="338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US" sz="2200" b="1">
                <a:solidFill>
                  <a:schemeClr val="lt1"/>
                </a:solidFill>
                <a:latin typeface="Calibri"/>
                <a:ea typeface="Calibri"/>
                <a:cs typeface="Calibri"/>
                <a:sym typeface="Calibri"/>
              </a:rPr>
              <a:t>Expert Consulting Service</a:t>
            </a:r>
            <a:endParaRPr>
              <a:solidFill>
                <a:schemeClr val="lt1"/>
              </a:solidFill>
            </a:endParaRPr>
          </a:p>
        </p:txBody>
      </p:sp>
      <p:pic>
        <p:nvPicPr>
          <p:cNvPr id="211" name="Google Shape;211;p4"/>
          <p:cNvPicPr preferRelativeResize="0"/>
          <p:nvPr/>
        </p:nvPicPr>
        <p:blipFill>
          <a:blip r:embed="rId10">
            <a:alphaModFix/>
          </a:blip>
          <a:stretch>
            <a:fillRect/>
          </a:stretch>
        </p:blipFill>
        <p:spPr>
          <a:xfrm>
            <a:off x="7711508" y="3417254"/>
            <a:ext cx="1257300" cy="1085850"/>
          </a:xfrm>
          <a:prstGeom prst="rect">
            <a:avLst/>
          </a:prstGeom>
          <a:noFill/>
          <a:ln>
            <a:noFill/>
          </a:ln>
        </p:spPr>
      </p:pic>
      <p:pic>
        <p:nvPicPr>
          <p:cNvPr id="212" name="Google Shape;212;p4"/>
          <p:cNvPicPr preferRelativeResize="0"/>
          <p:nvPr/>
        </p:nvPicPr>
        <p:blipFill>
          <a:blip r:embed="rId11">
            <a:alphaModFix/>
          </a:blip>
          <a:stretch>
            <a:fillRect/>
          </a:stretch>
        </p:blipFill>
        <p:spPr>
          <a:xfrm>
            <a:off x="7711500" y="4633812"/>
            <a:ext cx="1278425" cy="1104094"/>
          </a:xfrm>
          <a:prstGeom prst="rect">
            <a:avLst/>
          </a:prstGeom>
          <a:noFill/>
          <a:ln>
            <a:noFill/>
          </a:ln>
        </p:spPr>
      </p:pic>
      <p:pic>
        <p:nvPicPr>
          <p:cNvPr id="213" name="Google Shape;213;p4"/>
          <p:cNvPicPr preferRelativeResize="0"/>
          <p:nvPr/>
        </p:nvPicPr>
        <p:blipFill>
          <a:blip r:embed="rId12">
            <a:alphaModFix/>
          </a:blip>
          <a:stretch>
            <a:fillRect/>
          </a:stretch>
        </p:blipFill>
        <p:spPr>
          <a:xfrm>
            <a:off x="7693576" y="5899987"/>
            <a:ext cx="1278401" cy="1104075"/>
          </a:xfrm>
          <a:prstGeom prst="rect">
            <a:avLst/>
          </a:prstGeom>
          <a:noFill/>
          <a:ln>
            <a:noFill/>
          </a:ln>
        </p:spPr>
      </p:pic>
      <p:pic>
        <p:nvPicPr>
          <p:cNvPr id="214" name="Google Shape;214;p4"/>
          <p:cNvPicPr preferRelativeResize="0"/>
          <p:nvPr/>
        </p:nvPicPr>
        <p:blipFill>
          <a:blip r:embed="rId13">
            <a:alphaModFix/>
          </a:blip>
          <a:stretch>
            <a:fillRect/>
          </a:stretch>
        </p:blipFill>
        <p:spPr>
          <a:xfrm>
            <a:off x="7693550" y="7166127"/>
            <a:ext cx="1278425" cy="1104096"/>
          </a:xfrm>
          <a:prstGeom prst="rect">
            <a:avLst/>
          </a:prstGeom>
          <a:noFill/>
          <a:ln>
            <a:noFill/>
          </a:ln>
        </p:spPr>
      </p:pic>
      <p:sp>
        <p:nvSpPr>
          <p:cNvPr id="215" name="Google Shape;215;p4"/>
          <p:cNvSpPr txBox="1"/>
          <p:nvPr/>
        </p:nvSpPr>
        <p:spPr>
          <a:xfrm>
            <a:off x="7711508" y="1111079"/>
            <a:ext cx="10576500" cy="18963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i="0" u="none" strike="noStrike" cap="none">
                <a:solidFill>
                  <a:srgbClr val="002D70"/>
                </a:solidFill>
                <a:latin typeface="Poppins"/>
                <a:ea typeface="Poppins"/>
                <a:cs typeface="Poppins"/>
                <a:sym typeface="Poppins"/>
              </a:rPr>
              <a:t>Wh</a:t>
            </a:r>
            <a:r>
              <a:rPr lang="en-US" sz="5600" b="1">
                <a:solidFill>
                  <a:srgbClr val="002D70"/>
                </a:solidFill>
                <a:latin typeface="Poppins"/>
                <a:ea typeface="Poppins"/>
                <a:cs typeface="Poppins"/>
                <a:sym typeface="Poppins"/>
              </a:rPr>
              <a:t>y You Should Use</a:t>
            </a:r>
            <a:endParaRPr sz="5600" b="1">
              <a:solidFill>
                <a:srgbClr val="002D70"/>
              </a:solidFill>
              <a:latin typeface="Poppins"/>
              <a:ea typeface="Poppins"/>
              <a:cs typeface="Poppins"/>
              <a:sym typeface="Poppins"/>
            </a:endParaRPr>
          </a:p>
          <a:p>
            <a:pPr marL="0" marR="0" lvl="0" indent="0" algn="l" rtl="0">
              <a:lnSpc>
                <a:spcPct val="120000"/>
              </a:lnSpc>
              <a:spcBef>
                <a:spcPts val="0"/>
              </a:spcBef>
              <a:spcAft>
                <a:spcPts val="0"/>
              </a:spcAft>
              <a:buNone/>
            </a:pPr>
            <a:r>
              <a:rPr lang="en-US" sz="5600" b="1">
                <a:solidFill>
                  <a:srgbClr val="002D70"/>
                </a:solidFill>
                <a:latin typeface="Poppins"/>
                <a:ea typeface="Poppins"/>
                <a:cs typeface="Poppins"/>
                <a:sym typeface="Poppins"/>
              </a:rPr>
              <a:t>Telkom IoT Platform ? </a:t>
            </a:r>
            <a:endParaRPr/>
          </a:p>
        </p:txBody>
      </p:sp>
      <p:pic>
        <p:nvPicPr>
          <p:cNvPr id="216" name="Google Shape;216;p4"/>
          <p:cNvPicPr preferRelativeResize="0"/>
          <p:nvPr/>
        </p:nvPicPr>
        <p:blipFill>
          <a:blip r:embed="rId14">
            <a:alphaModFix/>
          </a:blip>
          <a:stretch>
            <a:fillRect/>
          </a:stretch>
        </p:blipFill>
        <p:spPr>
          <a:xfrm rot="10800000">
            <a:off x="9134175" y="8611625"/>
            <a:ext cx="3002100" cy="738100"/>
          </a:xfrm>
          <a:prstGeom prst="rect">
            <a:avLst/>
          </a:prstGeom>
          <a:noFill/>
          <a:ln>
            <a:noFill/>
          </a:ln>
        </p:spPr>
      </p:pic>
      <p:pic>
        <p:nvPicPr>
          <p:cNvPr id="217" name="Google Shape;217;p4"/>
          <p:cNvPicPr preferRelativeResize="0"/>
          <p:nvPr/>
        </p:nvPicPr>
        <p:blipFill>
          <a:blip r:embed="rId15">
            <a:alphaModFix/>
          </a:blip>
          <a:stretch>
            <a:fillRect/>
          </a:stretch>
        </p:blipFill>
        <p:spPr>
          <a:xfrm rot="10800000">
            <a:off x="7683925" y="8432300"/>
            <a:ext cx="1273350" cy="1099700"/>
          </a:xfrm>
          <a:prstGeom prst="rect">
            <a:avLst/>
          </a:prstGeom>
          <a:noFill/>
          <a:ln>
            <a:noFill/>
          </a:ln>
        </p:spPr>
      </p:pic>
      <p:sp>
        <p:nvSpPr>
          <p:cNvPr id="218" name="Google Shape;218;p4"/>
          <p:cNvSpPr txBox="1"/>
          <p:nvPr/>
        </p:nvSpPr>
        <p:spPr>
          <a:xfrm>
            <a:off x="9492850" y="8788875"/>
            <a:ext cx="2433900" cy="338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US" sz="2200" b="1">
                <a:solidFill>
                  <a:schemeClr val="lt1"/>
                </a:solidFill>
                <a:latin typeface="Calibri"/>
                <a:ea typeface="Calibri"/>
                <a:cs typeface="Calibri"/>
                <a:sym typeface="Calibri"/>
              </a:rPr>
              <a:t>24x7 Helpdesk Team</a:t>
            </a:r>
            <a:endParaRPr sz="2200" b="1">
              <a:solidFill>
                <a:schemeClr val="lt1"/>
              </a:solidFill>
              <a:latin typeface="Calibri"/>
              <a:ea typeface="Calibri"/>
              <a:cs typeface="Calibri"/>
              <a:sym typeface="Calibri"/>
            </a:endParaRPr>
          </a:p>
        </p:txBody>
      </p:sp>
      <p:pic>
        <p:nvPicPr>
          <p:cNvPr id="219" name="Google Shape;219;p4"/>
          <p:cNvPicPr preferRelativeResize="0"/>
          <p:nvPr/>
        </p:nvPicPr>
        <p:blipFill rotWithShape="1">
          <a:blip r:embed="rId16">
            <a:alphaModFix/>
          </a:blip>
          <a:srcRect/>
          <a:stretch/>
        </p:blipFill>
        <p:spPr>
          <a:xfrm>
            <a:off x="921759" y="451300"/>
            <a:ext cx="2077317" cy="64137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g17564974dc0_2_0"/>
          <p:cNvPicPr preferRelativeResize="0"/>
          <p:nvPr/>
        </p:nvPicPr>
        <p:blipFill>
          <a:blip r:embed="rId3">
            <a:alphaModFix/>
          </a:blip>
          <a:stretch>
            <a:fillRect/>
          </a:stretch>
        </p:blipFill>
        <p:spPr>
          <a:xfrm>
            <a:off x="10344550" y="7382825"/>
            <a:ext cx="2269825" cy="1542250"/>
          </a:xfrm>
          <a:prstGeom prst="rect">
            <a:avLst/>
          </a:prstGeom>
          <a:noFill/>
          <a:ln>
            <a:noFill/>
          </a:ln>
        </p:spPr>
      </p:pic>
      <p:pic>
        <p:nvPicPr>
          <p:cNvPr id="225" name="Google Shape;225;g17564974dc0_2_0"/>
          <p:cNvPicPr preferRelativeResize="0"/>
          <p:nvPr/>
        </p:nvPicPr>
        <p:blipFill rotWithShape="1">
          <a:blip r:embed="rId4">
            <a:alphaModFix/>
          </a:blip>
          <a:srcRect/>
          <a:stretch/>
        </p:blipFill>
        <p:spPr>
          <a:xfrm>
            <a:off x="-1063764" y="4047513"/>
            <a:ext cx="8763965" cy="8795950"/>
          </a:xfrm>
          <a:prstGeom prst="rect">
            <a:avLst/>
          </a:prstGeom>
          <a:noFill/>
          <a:ln>
            <a:noFill/>
          </a:ln>
        </p:spPr>
      </p:pic>
      <p:pic>
        <p:nvPicPr>
          <p:cNvPr id="226" name="Google Shape;226;g17564974dc0_2_0"/>
          <p:cNvPicPr preferRelativeResize="0"/>
          <p:nvPr/>
        </p:nvPicPr>
        <p:blipFill>
          <a:blip r:embed="rId5">
            <a:alphaModFix/>
          </a:blip>
          <a:stretch>
            <a:fillRect/>
          </a:stretch>
        </p:blipFill>
        <p:spPr>
          <a:xfrm>
            <a:off x="10294620" y="2522312"/>
            <a:ext cx="2319743" cy="1311150"/>
          </a:xfrm>
          <a:prstGeom prst="rect">
            <a:avLst/>
          </a:prstGeom>
          <a:noFill/>
          <a:ln>
            <a:noFill/>
          </a:ln>
        </p:spPr>
      </p:pic>
      <p:pic>
        <p:nvPicPr>
          <p:cNvPr id="227" name="Google Shape;227;g17564974dc0_2_0"/>
          <p:cNvPicPr preferRelativeResize="0"/>
          <p:nvPr/>
        </p:nvPicPr>
        <p:blipFill>
          <a:blip r:embed="rId6">
            <a:alphaModFix/>
          </a:blip>
          <a:stretch>
            <a:fillRect/>
          </a:stretch>
        </p:blipFill>
        <p:spPr>
          <a:xfrm>
            <a:off x="6150000" y="2515100"/>
            <a:ext cx="2319750" cy="1325571"/>
          </a:xfrm>
          <a:prstGeom prst="rect">
            <a:avLst/>
          </a:prstGeom>
          <a:noFill/>
          <a:ln>
            <a:noFill/>
          </a:ln>
        </p:spPr>
      </p:pic>
      <p:pic>
        <p:nvPicPr>
          <p:cNvPr id="228" name="Google Shape;228;g17564974dc0_2_0"/>
          <p:cNvPicPr preferRelativeResize="0"/>
          <p:nvPr/>
        </p:nvPicPr>
        <p:blipFill rotWithShape="1">
          <a:blip r:embed="rId7">
            <a:alphaModFix/>
          </a:blip>
          <a:srcRect/>
          <a:stretch/>
        </p:blipFill>
        <p:spPr>
          <a:xfrm>
            <a:off x="15660750" y="-1323292"/>
            <a:ext cx="3054622" cy="3054622"/>
          </a:xfrm>
          <a:prstGeom prst="rect">
            <a:avLst/>
          </a:prstGeom>
          <a:noFill/>
          <a:ln>
            <a:noFill/>
          </a:ln>
        </p:spPr>
      </p:pic>
      <p:pic>
        <p:nvPicPr>
          <p:cNvPr id="229" name="Google Shape;229;g17564974dc0_2_0"/>
          <p:cNvPicPr preferRelativeResize="0"/>
          <p:nvPr/>
        </p:nvPicPr>
        <p:blipFill rotWithShape="1">
          <a:blip r:embed="rId7">
            <a:alphaModFix/>
          </a:blip>
          <a:srcRect/>
          <a:stretch/>
        </p:blipFill>
        <p:spPr>
          <a:xfrm>
            <a:off x="14703912" y="796853"/>
            <a:ext cx="921089" cy="921089"/>
          </a:xfrm>
          <a:prstGeom prst="rect">
            <a:avLst/>
          </a:prstGeom>
          <a:noFill/>
          <a:ln>
            <a:noFill/>
          </a:ln>
        </p:spPr>
      </p:pic>
      <p:pic>
        <p:nvPicPr>
          <p:cNvPr id="230" name="Google Shape;230;g17564974dc0_2_0"/>
          <p:cNvPicPr preferRelativeResize="0"/>
          <p:nvPr/>
        </p:nvPicPr>
        <p:blipFill rotWithShape="1">
          <a:blip r:embed="rId8">
            <a:alphaModFix/>
          </a:blip>
          <a:srcRect/>
          <a:stretch/>
        </p:blipFill>
        <p:spPr>
          <a:xfrm>
            <a:off x="2055275" y="2541640"/>
            <a:ext cx="2269846" cy="1272489"/>
          </a:xfrm>
          <a:prstGeom prst="rect">
            <a:avLst/>
          </a:prstGeom>
          <a:noFill/>
          <a:ln>
            <a:noFill/>
          </a:ln>
        </p:spPr>
      </p:pic>
      <p:pic>
        <p:nvPicPr>
          <p:cNvPr id="231" name="Google Shape;231;g17564974dc0_2_0"/>
          <p:cNvPicPr preferRelativeResize="0"/>
          <p:nvPr/>
        </p:nvPicPr>
        <p:blipFill rotWithShape="1">
          <a:blip r:embed="rId9">
            <a:alphaModFix/>
          </a:blip>
          <a:srcRect/>
          <a:stretch/>
        </p:blipFill>
        <p:spPr>
          <a:xfrm>
            <a:off x="14118892" y="7183836"/>
            <a:ext cx="2240110" cy="1542230"/>
          </a:xfrm>
          <a:prstGeom prst="rect">
            <a:avLst/>
          </a:prstGeom>
          <a:noFill/>
          <a:ln>
            <a:noFill/>
          </a:ln>
        </p:spPr>
      </p:pic>
      <p:pic>
        <p:nvPicPr>
          <p:cNvPr id="232" name="Google Shape;232;g17564974dc0_2_0"/>
          <p:cNvPicPr preferRelativeResize="0"/>
          <p:nvPr/>
        </p:nvPicPr>
        <p:blipFill rotWithShape="1">
          <a:blip r:embed="rId10">
            <a:alphaModFix/>
          </a:blip>
          <a:srcRect/>
          <a:stretch/>
        </p:blipFill>
        <p:spPr>
          <a:xfrm>
            <a:off x="10376198" y="4859659"/>
            <a:ext cx="2238170" cy="1407334"/>
          </a:xfrm>
          <a:prstGeom prst="rect">
            <a:avLst/>
          </a:prstGeom>
          <a:noFill/>
          <a:ln>
            <a:noFill/>
          </a:ln>
        </p:spPr>
      </p:pic>
      <p:pic>
        <p:nvPicPr>
          <p:cNvPr id="233" name="Google Shape;233;g17564974dc0_2_0"/>
          <p:cNvPicPr preferRelativeResize="0"/>
          <p:nvPr/>
        </p:nvPicPr>
        <p:blipFill rotWithShape="1">
          <a:blip r:embed="rId11">
            <a:alphaModFix/>
          </a:blip>
          <a:srcRect/>
          <a:stretch/>
        </p:blipFill>
        <p:spPr>
          <a:xfrm>
            <a:off x="14078466" y="2490913"/>
            <a:ext cx="2171957" cy="1373927"/>
          </a:xfrm>
          <a:prstGeom prst="rect">
            <a:avLst/>
          </a:prstGeom>
          <a:noFill/>
          <a:ln>
            <a:noFill/>
          </a:ln>
        </p:spPr>
      </p:pic>
      <p:pic>
        <p:nvPicPr>
          <p:cNvPr id="234" name="Google Shape;234;g17564974dc0_2_0"/>
          <p:cNvPicPr preferRelativeResize="0"/>
          <p:nvPr/>
        </p:nvPicPr>
        <p:blipFill rotWithShape="1">
          <a:blip r:embed="rId12">
            <a:alphaModFix/>
          </a:blip>
          <a:srcRect/>
          <a:stretch/>
        </p:blipFill>
        <p:spPr>
          <a:xfrm>
            <a:off x="14119858" y="4704921"/>
            <a:ext cx="2238170" cy="1716778"/>
          </a:xfrm>
          <a:prstGeom prst="rect">
            <a:avLst/>
          </a:prstGeom>
          <a:noFill/>
          <a:ln>
            <a:noFill/>
          </a:ln>
        </p:spPr>
      </p:pic>
      <p:sp>
        <p:nvSpPr>
          <p:cNvPr id="235" name="Google Shape;235;g17564974dc0_2_0"/>
          <p:cNvSpPr txBox="1"/>
          <p:nvPr/>
        </p:nvSpPr>
        <p:spPr>
          <a:xfrm>
            <a:off x="7404723" y="826450"/>
            <a:ext cx="3579600" cy="861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a:solidFill>
                  <a:srgbClr val="002D70"/>
                </a:solidFill>
                <a:latin typeface="Poppins"/>
                <a:ea typeface="Poppins"/>
                <a:cs typeface="Poppins"/>
                <a:sym typeface="Poppins"/>
              </a:rPr>
              <a:t>Features</a:t>
            </a:r>
            <a:endParaRPr/>
          </a:p>
        </p:txBody>
      </p:sp>
      <p:sp>
        <p:nvSpPr>
          <p:cNvPr id="236" name="Google Shape;236;g17564974dc0_2_0"/>
          <p:cNvSpPr txBox="1"/>
          <p:nvPr/>
        </p:nvSpPr>
        <p:spPr>
          <a:xfrm>
            <a:off x="10342676" y="6350811"/>
            <a:ext cx="24594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600" b="1" i="0" u="none" strike="noStrike" cap="none">
                <a:solidFill>
                  <a:srgbClr val="002D70"/>
                </a:solidFill>
                <a:latin typeface="Poppins"/>
                <a:ea typeface="Poppins"/>
                <a:cs typeface="Poppins"/>
                <a:sym typeface="Poppins"/>
              </a:rPr>
              <a:t>Security Token Management</a:t>
            </a:r>
            <a:endParaRPr sz="1600">
              <a:solidFill>
                <a:srgbClr val="002D70"/>
              </a:solidFill>
              <a:latin typeface="Poppins"/>
              <a:ea typeface="Poppins"/>
              <a:cs typeface="Poppins"/>
              <a:sym typeface="Poppins"/>
            </a:endParaRPr>
          </a:p>
        </p:txBody>
      </p:sp>
      <p:sp>
        <p:nvSpPr>
          <p:cNvPr id="237" name="Google Shape;237;g17564974dc0_2_0"/>
          <p:cNvSpPr txBox="1"/>
          <p:nvPr/>
        </p:nvSpPr>
        <p:spPr>
          <a:xfrm>
            <a:off x="14009251" y="3935049"/>
            <a:ext cx="2459400" cy="246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600" b="1">
                <a:solidFill>
                  <a:srgbClr val="002D70"/>
                </a:solidFill>
                <a:latin typeface="Poppins"/>
                <a:ea typeface="Poppins"/>
                <a:cs typeface="Poppins"/>
                <a:sym typeface="Poppins"/>
              </a:rPr>
              <a:t>Personal Dashboard</a:t>
            </a:r>
            <a:endParaRPr sz="1600">
              <a:solidFill>
                <a:srgbClr val="002D70"/>
              </a:solidFill>
              <a:latin typeface="Poppins"/>
              <a:ea typeface="Poppins"/>
              <a:cs typeface="Poppins"/>
              <a:sym typeface="Poppins"/>
            </a:endParaRPr>
          </a:p>
        </p:txBody>
      </p:sp>
      <p:sp>
        <p:nvSpPr>
          <p:cNvPr id="238" name="Google Shape;238;g17564974dc0_2_0"/>
          <p:cNvSpPr txBox="1"/>
          <p:nvPr/>
        </p:nvSpPr>
        <p:spPr>
          <a:xfrm>
            <a:off x="14009251" y="6349799"/>
            <a:ext cx="2459400" cy="738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600" b="1">
                <a:solidFill>
                  <a:srgbClr val="002D70"/>
                </a:solidFill>
                <a:latin typeface="Poppins"/>
                <a:ea typeface="Poppins"/>
                <a:cs typeface="Poppins"/>
                <a:sym typeface="Poppins"/>
              </a:rPr>
              <a:t>High Availability &amp; Reliable Platform with 24x7 Support</a:t>
            </a:r>
            <a:endParaRPr sz="1600">
              <a:solidFill>
                <a:srgbClr val="002D70"/>
              </a:solidFill>
              <a:latin typeface="Poppins"/>
              <a:ea typeface="Poppins"/>
              <a:cs typeface="Poppins"/>
              <a:sym typeface="Poppins"/>
            </a:endParaRPr>
          </a:p>
        </p:txBody>
      </p:sp>
      <p:sp>
        <p:nvSpPr>
          <p:cNvPr id="239" name="Google Shape;239;g17564974dc0_2_0"/>
          <p:cNvSpPr txBox="1"/>
          <p:nvPr/>
        </p:nvSpPr>
        <p:spPr>
          <a:xfrm>
            <a:off x="13576638" y="8862101"/>
            <a:ext cx="3324600" cy="246300"/>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1600" b="1">
                <a:solidFill>
                  <a:srgbClr val="002D70"/>
                </a:solidFill>
                <a:latin typeface="Poppins"/>
                <a:ea typeface="Poppins"/>
                <a:cs typeface="Poppins"/>
                <a:sym typeface="Poppins"/>
              </a:rPr>
              <a:t>Microservices-Based</a:t>
            </a:r>
            <a:endParaRPr sz="1600" b="1" i="0" u="none" strike="noStrike" cap="none">
              <a:solidFill>
                <a:srgbClr val="002D70"/>
              </a:solidFill>
              <a:latin typeface="Poppins"/>
              <a:ea typeface="Poppins"/>
              <a:cs typeface="Poppins"/>
              <a:sym typeface="Poppins"/>
            </a:endParaRPr>
          </a:p>
        </p:txBody>
      </p:sp>
      <p:pic>
        <p:nvPicPr>
          <p:cNvPr id="240" name="Google Shape;240;g17564974dc0_2_0"/>
          <p:cNvPicPr preferRelativeResize="0"/>
          <p:nvPr/>
        </p:nvPicPr>
        <p:blipFill>
          <a:blip r:embed="rId13">
            <a:alphaModFix/>
          </a:blip>
          <a:stretch>
            <a:fillRect/>
          </a:stretch>
        </p:blipFill>
        <p:spPr>
          <a:xfrm>
            <a:off x="6241426" y="4907750"/>
            <a:ext cx="2269825" cy="1311147"/>
          </a:xfrm>
          <a:prstGeom prst="rect">
            <a:avLst/>
          </a:prstGeom>
          <a:noFill/>
          <a:ln>
            <a:noFill/>
          </a:ln>
        </p:spPr>
      </p:pic>
      <p:pic>
        <p:nvPicPr>
          <p:cNvPr id="241" name="Google Shape;241;g17564974dc0_2_0"/>
          <p:cNvPicPr preferRelativeResize="0"/>
          <p:nvPr/>
        </p:nvPicPr>
        <p:blipFill>
          <a:blip r:embed="rId14">
            <a:alphaModFix/>
          </a:blip>
          <a:stretch>
            <a:fillRect/>
          </a:stretch>
        </p:blipFill>
        <p:spPr>
          <a:xfrm>
            <a:off x="1713600" y="2360836"/>
            <a:ext cx="707530" cy="861900"/>
          </a:xfrm>
          <a:prstGeom prst="rect">
            <a:avLst/>
          </a:prstGeom>
          <a:noFill/>
          <a:ln>
            <a:noFill/>
          </a:ln>
        </p:spPr>
      </p:pic>
      <p:pic>
        <p:nvPicPr>
          <p:cNvPr id="242" name="Google Shape;242;g17564974dc0_2_0"/>
          <p:cNvPicPr preferRelativeResize="0"/>
          <p:nvPr/>
        </p:nvPicPr>
        <p:blipFill>
          <a:blip r:embed="rId15">
            <a:alphaModFix/>
          </a:blip>
          <a:stretch>
            <a:fillRect/>
          </a:stretch>
        </p:blipFill>
        <p:spPr>
          <a:xfrm>
            <a:off x="1999450" y="4732025"/>
            <a:ext cx="2319750" cy="1469628"/>
          </a:xfrm>
          <a:prstGeom prst="rect">
            <a:avLst/>
          </a:prstGeom>
          <a:noFill/>
          <a:ln>
            <a:noFill/>
          </a:ln>
        </p:spPr>
      </p:pic>
      <p:sp>
        <p:nvSpPr>
          <p:cNvPr id="243" name="Google Shape;243;g17564974dc0_2_0"/>
          <p:cNvSpPr txBox="1"/>
          <p:nvPr/>
        </p:nvSpPr>
        <p:spPr>
          <a:xfrm>
            <a:off x="2120563" y="6312888"/>
            <a:ext cx="2077500" cy="252900"/>
          </a:xfrm>
          <a:prstGeom prst="rect">
            <a:avLst/>
          </a:prstGeom>
          <a:noFill/>
          <a:ln>
            <a:noFill/>
          </a:ln>
        </p:spPr>
        <p:txBody>
          <a:bodyPr spcFirstLastPara="1" wrap="square" lIns="0" tIns="0" rIns="0" bIns="0" anchor="t" anchorCtr="0">
            <a:spAutoFit/>
          </a:bodyPr>
          <a:lstStyle/>
          <a:p>
            <a:pPr marL="0" lvl="0" indent="0" algn="ctr" rtl="0">
              <a:lnSpc>
                <a:spcPct val="140048"/>
              </a:lnSpc>
              <a:spcBef>
                <a:spcPts val="0"/>
              </a:spcBef>
              <a:spcAft>
                <a:spcPts val="0"/>
              </a:spcAft>
              <a:buNone/>
            </a:pPr>
            <a:r>
              <a:rPr lang="en-US" sz="1643" b="1">
                <a:solidFill>
                  <a:srgbClr val="002D70"/>
                </a:solidFill>
                <a:latin typeface="Poppins"/>
                <a:ea typeface="Poppins"/>
                <a:cs typeface="Poppins"/>
                <a:sym typeface="Poppins"/>
              </a:rPr>
              <a:t>Event Trigger</a:t>
            </a:r>
            <a:endParaRPr sz="1643" b="1">
              <a:solidFill>
                <a:srgbClr val="002D70"/>
              </a:solidFill>
              <a:latin typeface="Poppins"/>
              <a:ea typeface="Poppins"/>
              <a:cs typeface="Poppins"/>
              <a:sym typeface="Poppins"/>
            </a:endParaRPr>
          </a:p>
        </p:txBody>
      </p:sp>
      <p:sp>
        <p:nvSpPr>
          <p:cNvPr id="244" name="Google Shape;244;g17564974dc0_2_0"/>
          <p:cNvSpPr txBox="1"/>
          <p:nvPr/>
        </p:nvSpPr>
        <p:spPr>
          <a:xfrm>
            <a:off x="6129225" y="6349549"/>
            <a:ext cx="2658300" cy="252900"/>
          </a:xfrm>
          <a:prstGeom prst="rect">
            <a:avLst/>
          </a:prstGeom>
          <a:noFill/>
          <a:ln>
            <a:noFill/>
          </a:ln>
        </p:spPr>
        <p:txBody>
          <a:bodyPr spcFirstLastPara="1" wrap="square" lIns="0" tIns="0" rIns="0" bIns="0" anchor="t" anchorCtr="0">
            <a:spAutoFit/>
          </a:bodyPr>
          <a:lstStyle/>
          <a:p>
            <a:pPr marL="0" marR="0" lvl="0" indent="0" algn="ctr" rtl="0">
              <a:lnSpc>
                <a:spcPct val="140048"/>
              </a:lnSpc>
              <a:spcBef>
                <a:spcPts val="0"/>
              </a:spcBef>
              <a:spcAft>
                <a:spcPts val="0"/>
              </a:spcAft>
              <a:buNone/>
            </a:pPr>
            <a:r>
              <a:rPr lang="en-US" sz="1643" b="1" i="0" u="none" strike="noStrike" cap="none">
                <a:solidFill>
                  <a:srgbClr val="002D70"/>
                </a:solidFill>
                <a:latin typeface="Poppins"/>
                <a:ea typeface="Poppins"/>
                <a:cs typeface="Poppins"/>
                <a:sym typeface="Poppins"/>
              </a:rPr>
              <a:t>Notification</a:t>
            </a:r>
            <a:endParaRPr>
              <a:solidFill>
                <a:srgbClr val="002D70"/>
              </a:solidFill>
            </a:endParaRPr>
          </a:p>
        </p:txBody>
      </p:sp>
      <p:pic>
        <p:nvPicPr>
          <p:cNvPr id="245" name="Google Shape;245;g17564974dc0_2_0"/>
          <p:cNvPicPr preferRelativeResize="0"/>
          <p:nvPr/>
        </p:nvPicPr>
        <p:blipFill>
          <a:blip r:embed="rId16">
            <a:alphaModFix/>
          </a:blip>
          <a:stretch>
            <a:fillRect/>
          </a:stretch>
        </p:blipFill>
        <p:spPr>
          <a:xfrm>
            <a:off x="2055275" y="7471150"/>
            <a:ext cx="2269850" cy="1282960"/>
          </a:xfrm>
          <a:prstGeom prst="rect">
            <a:avLst/>
          </a:prstGeom>
          <a:noFill/>
          <a:ln>
            <a:noFill/>
          </a:ln>
        </p:spPr>
      </p:pic>
      <p:pic>
        <p:nvPicPr>
          <p:cNvPr id="246" name="Google Shape;246;g17564974dc0_2_0"/>
          <p:cNvPicPr preferRelativeResize="0"/>
          <p:nvPr/>
        </p:nvPicPr>
        <p:blipFill>
          <a:blip r:embed="rId17">
            <a:alphaModFix/>
          </a:blip>
          <a:stretch>
            <a:fillRect/>
          </a:stretch>
        </p:blipFill>
        <p:spPr>
          <a:xfrm>
            <a:off x="6182862" y="7442946"/>
            <a:ext cx="2319750" cy="1311154"/>
          </a:xfrm>
          <a:prstGeom prst="rect">
            <a:avLst/>
          </a:prstGeom>
          <a:noFill/>
          <a:ln>
            <a:noFill/>
          </a:ln>
        </p:spPr>
      </p:pic>
      <p:sp>
        <p:nvSpPr>
          <p:cNvPr id="247" name="Google Shape;247;g17564974dc0_2_0"/>
          <p:cNvSpPr txBox="1"/>
          <p:nvPr/>
        </p:nvSpPr>
        <p:spPr>
          <a:xfrm>
            <a:off x="9963738" y="8860351"/>
            <a:ext cx="3324600" cy="246300"/>
          </a:xfrm>
          <a:prstGeom prst="rect">
            <a:avLst/>
          </a:prstGeom>
          <a:noFill/>
          <a:ln>
            <a:noFill/>
          </a:ln>
        </p:spPr>
        <p:txBody>
          <a:bodyPr spcFirstLastPara="1" wrap="square" lIns="0" tIns="0" rIns="0" bIns="0" anchor="t" anchorCtr="0">
            <a:spAutoFit/>
          </a:bodyPr>
          <a:lstStyle/>
          <a:p>
            <a:pPr marL="0" lvl="0" indent="0" algn="ctr" rtl="0">
              <a:lnSpc>
                <a:spcPct val="140020"/>
              </a:lnSpc>
              <a:spcBef>
                <a:spcPts val="0"/>
              </a:spcBef>
              <a:spcAft>
                <a:spcPts val="0"/>
              </a:spcAft>
              <a:buNone/>
            </a:pPr>
            <a:r>
              <a:rPr lang="en-US" sz="1600" b="1">
                <a:solidFill>
                  <a:srgbClr val="002D70"/>
                </a:solidFill>
                <a:latin typeface="Poppins"/>
                <a:ea typeface="Poppins"/>
                <a:cs typeface="Poppins"/>
                <a:sym typeface="Poppins"/>
              </a:rPr>
              <a:t>Device Interoperability</a:t>
            </a:r>
            <a:endParaRPr sz="1600" b="1">
              <a:solidFill>
                <a:srgbClr val="002D70"/>
              </a:solidFill>
              <a:latin typeface="Poppins"/>
              <a:ea typeface="Poppins"/>
              <a:cs typeface="Poppins"/>
              <a:sym typeface="Poppins"/>
            </a:endParaRPr>
          </a:p>
        </p:txBody>
      </p:sp>
      <p:sp>
        <p:nvSpPr>
          <p:cNvPr id="248" name="Google Shape;248;g17564974dc0_2_0"/>
          <p:cNvSpPr txBox="1"/>
          <p:nvPr/>
        </p:nvSpPr>
        <p:spPr>
          <a:xfrm>
            <a:off x="5796063" y="8862101"/>
            <a:ext cx="3324600" cy="252900"/>
          </a:xfrm>
          <a:prstGeom prst="rect">
            <a:avLst/>
          </a:prstGeom>
          <a:noFill/>
          <a:ln>
            <a:noFill/>
          </a:ln>
        </p:spPr>
        <p:txBody>
          <a:bodyPr spcFirstLastPara="1" wrap="square" lIns="0" tIns="0" rIns="0" bIns="0" anchor="t" anchorCtr="0">
            <a:spAutoFit/>
          </a:bodyPr>
          <a:lstStyle/>
          <a:p>
            <a:pPr marL="0" lvl="0" indent="0" algn="ctr" rtl="0">
              <a:lnSpc>
                <a:spcPct val="140048"/>
              </a:lnSpc>
              <a:spcBef>
                <a:spcPts val="0"/>
              </a:spcBef>
              <a:spcAft>
                <a:spcPts val="0"/>
              </a:spcAft>
              <a:buNone/>
            </a:pPr>
            <a:r>
              <a:rPr lang="en-US" sz="1643" b="1">
                <a:solidFill>
                  <a:srgbClr val="002D70"/>
                </a:solidFill>
                <a:latin typeface="Poppins"/>
                <a:ea typeface="Poppins"/>
                <a:cs typeface="Poppins"/>
                <a:sym typeface="Poppins"/>
              </a:rPr>
              <a:t>Big Data Analytics</a:t>
            </a:r>
            <a:endParaRPr sz="1600" b="1">
              <a:solidFill>
                <a:srgbClr val="002D70"/>
              </a:solidFill>
              <a:latin typeface="Poppins"/>
              <a:ea typeface="Poppins"/>
              <a:cs typeface="Poppins"/>
              <a:sym typeface="Poppins"/>
            </a:endParaRPr>
          </a:p>
        </p:txBody>
      </p:sp>
      <p:sp>
        <p:nvSpPr>
          <p:cNvPr id="249" name="Google Shape;249;g17564974dc0_2_0"/>
          <p:cNvSpPr txBox="1"/>
          <p:nvPr/>
        </p:nvSpPr>
        <p:spPr>
          <a:xfrm>
            <a:off x="1527888" y="8862101"/>
            <a:ext cx="3324600" cy="505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Font typeface="Arial"/>
              <a:buNone/>
            </a:pPr>
            <a:r>
              <a:rPr lang="en-US" sz="1643" b="1">
                <a:solidFill>
                  <a:srgbClr val="002D70"/>
                </a:solidFill>
                <a:latin typeface="Poppins"/>
                <a:ea typeface="Poppins"/>
                <a:cs typeface="Poppins"/>
                <a:sym typeface="Poppins"/>
              </a:rPr>
              <a:t>Use Case Monitoring</a:t>
            </a:r>
            <a:endParaRPr sz="1643" b="1">
              <a:solidFill>
                <a:srgbClr val="002D70"/>
              </a:solidFill>
              <a:latin typeface="Poppins"/>
              <a:ea typeface="Poppins"/>
              <a:cs typeface="Poppins"/>
              <a:sym typeface="Poppins"/>
            </a:endParaRPr>
          </a:p>
          <a:p>
            <a:pPr marL="0" lvl="0" indent="0" algn="ctr" rtl="0">
              <a:spcBef>
                <a:spcPts val="0"/>
              </a:spcBef>
              <a:spcAft>
                <a:spcPts val="0"/>
              </a:spcAft>
              <a:buNone/>
            </a:pPr>
            <a:r>
              <a:rPr lang="en-US" sz="1643" b="1">
                <a:solidFill>
                  <a:srgbClr val="002D70"/>
                </a:solidFill>
                <a:latin typeface="Poppins"/>
                <a:ea typeface="Poppins"/>
                <a:cs typeface="Poppins"/>
                <a:sym typeface="Poppins"/>
              </a:rPr>
              <a:t>and Report</a:t>
            </a:r>
            <a:endParaRPr sz="1600" b="1">
              <a:solidFill>
                <a:srgbClr val="002D70"/>
              </a:solidFill>
              <a:latin typeface="Poppins"/>
              <a:ea typeface="Poppins"/>
              <a:cs typeface="Poppins"/>
              <a:sym typeface="Poppins"/>
            </a:endParaRPr>
          </a:p>
        </p:txBody>
      </p:sp>
      <p:sp>
        <p:nvSpPr>
          <p:cNvPr id="250" name="Google Shape;250;g17564974dc0_2_0"/>
          <p:cNvSpPr txBox="1"/>
          <p:nvPr/>
        </p:nvSpPr>
        <p:spPr>
          <a:xfrm>
            <a:off x="10342676" y="3935049"/>
            <a:ext cx="2459400" cy="5058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None/>
            </a:pPr>
            <a:r>
              <a:rPr lang="en-US" sz="1643" b="1">
                <a:solidFill>
                  <a:srgbClr val="002D70"/>
                </a:solidFill>
                <a:latin typeface="Poppins"/>
                <a:ea typeface="Poppins"/>
                <a:cs typeface="Poppins"/>
                <a:sym typeface="Poppins"/>
              </a:rPr>
              <a:t>Easy Set Up With The Wizard</a:t>
            </a:r>
            <a:endParaRPr sz="1600" b="1">
              <a:solidFill>
                <a:srgbClr val="002D70"/>
              </a:solidFill>
              <a:latin typeface="Poppins"/>
              <a:ea typeface="Poppins"/>
              <a:cs typeface="Poppins"/>
              <a:sym typeface="Poppins"/>
            </a:endParaRPr>
          </a:p>
        </p:txBody>
      </p:sp>
      <p:sp>
        <p:nvSpPr>
          <p:cNvPr id="251" name="Google Shape;251;g17564974dc0_2_0"/>
          <p:cNvSpPr txBox="1"/>
          <p:nvPr/>
        </p:nvSpPr>
        <p:spPr>
          <a:xfrm>
            <a:off x="5849025" y="3935050"/>
            <a:ext cx="3054600" cy="505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SzPts val="1100"/>
              <a:buNone/>
            </a:pPr>
            <a:r>
              <a:rPr lang="en-US" sz="1643" b="1">
                <a:solidFill>
                  <a:srgbClr val="002D70"/>
                </a:solidFill>
                <a:latin typeface="Poppins"/>
                <a:ea typeface="Poppins"/>
                <a:cs typeface="Poppins"/>
                <a:sym typeface="Poppins"/>
              </a:rPr>
              <a:t>Agnostic Connectivity Integration</a:t>
            </a:r>
            <a:endParaRPr sz="1600" b="1">
              <a:solidFill>
                <a:srgbClr val="002D70"/>
              </a:solidFill>
              <a:latin typeface="Poppins"/>
              <a:ea typeface="Poppins"/>
              <a:cs typeface="Poppins"/>
              <a:sym typeface="Poppins"/>
            </a:endParaRPr>
          </a:p>
        </p:txBody>
      </p:sp>
      <p:sp>
        <p:nvSpPr>
          <p:cNvPr id="252" name="Google Shape;252;g17564974dc0_2_0"/>
          <p:cNvSpPr txBox="1"/>
          <p:nvPr/>
        </p:nvSpPr>
        <p:spPr>
          <a:xfrm>
            <a:off x="1929614" y="3935049"/>
            <a:ext cx="2459400" cy="246300"/>
          </a:xfrm>
          <a:prstGeom prst="rect">
            <a:avLst/>
          </a:prstGeom>
          <a:noFill/>
          <a:ln>
            <a:noFill/>
          </a:ln>
        </p:spPr>
        <p:txBody>
          <a:bodyPr spcFirstLastPara="1" wrap="square" lIns="0" tIns="0" rIns="0" bIns="0" anchor="t" anchorCtr="0">
            <a:spAutoFit/>
          </a:bodyPr>
          <a:lstStyle/>
          <a:p>
            <a:pPr marL="0" lvl="0" indent="0" algn="ctr" rtl="0">
              <a:lnSpc>
                <a:spcPct val="140020"/>
              </a:lnSpc>
              <a:spcBef>
                <a:spcPts val="0"/>
              </a:spcBef>
              <a:spcAft>
                <a:spcPts val="0"/>
              </a:spcAft>
              <a:buNone/>
            </a:pPr>
            <a:r>
              <a:rPr lang="en-US" sz="1600" b="1">
                <a:solidFill>
                  <a:srgbClr val="002D70"/>
                </a:solidFill>
                <a:latin typeface="Poppins"/>
                <a:ea typeface="Poppins"/>
                <a:cs typeface="Poppins"/>
                <a:sym typeface="Poppins"/>
              </a:rPr>
              <a:t>Device Management</a:t>
            </a:r>
            <a:endParaRPr sz="1600" b="1">
              <a:solidFill>
                <a:srgbClr val="002D70"/>
              </a:solidFill>
              <a:latin typeface="Poppins"/>
              <a:ea typeface="Poppins"/>
              <a:cs typeface="Poppins"/>
              <a:sym typeface="Poppins"/>
            </a:endParaRPr>
          </a:p>
        </p:txBody>
      </p:sp>
      <p:pic>
        <p:nvPicPr>
          <p:cNvPr id="253" name="Google Shape;253;g17564974dc0_2_0"/>
          <p:cNvPicPr preferRelativeResize="0"/>
          <p:nvPr/>
        </p:nvPicPr>
        <p:blipFill>
          <a:blip r:embed="rId14">
            <a:alphaModFix/>
          </a:blip>
          <a:stretch>
            <a:fillRect/>
          </a:stretch>
        </p:blipFill>
        <p:spPr>
          <a:xfrm>
            <a:off x="5849025" y="2360836"/>
            <a:ext cx="707530" cy="861900"/>
          </a:xfrm>
          <a:prstGeom prst="rect">
            <a:avLst/>
          </a:prstGeom>
          <a:noFill/>
          <a:ln>
            <a:noFill/>
          </a:ln>
        </p:spPr>
      </p:pic>
      <p:pic>
        <p:nvPicPr>
          <p:cNvPr id="254" name="Google Shape;254;g17564974dc0_2_0"/>
          <p:cNvPicPr preferRelativeResize="0"/>
          <p:nvPr/>
        </p:nvPicPr>
        <p:blipFill>
          <a:blip r:embed="rId14">
            <a:alphaModFix/>
          </a:blip>
          <a:stretch>
            <a:fillRect/>
          </a:stretch>
        </p:blipFill>
        <p:spPr>
          <a:xfrm>
            <a:off x="9963750" y="2360836"/>
            <a:ext cx="707530" cy="861900"/>
          </a:xfrm>
          <a:prstGeom prst="rect">
            <a:avLst/>
          </a:prstGeom>
          <a:noFill/>
          <a:ln>
            <a:noFill/>
          </a:ln>
        </p:spPr>
      </p:pic>
      <p:pic>
        <p:nvPicPr>
          <p:cNvPr id="255" name="Google Shape;255;g17564974dc0_2_0"/>
          <p:cNvPicPr preferRelativeResize="0"/>
          <p:nvPr/>
        </p:nvPicPr>
        <p:blipFill>
          <a:blip r:embed="rId14">
            <a:alphaModFix/>
          </a:blip>
          <a:stretch>
            <a:fillRect/>
          </a:stretch>
        </p:blipFill>
        <p:spPr>
          <a:xfrm>
            <a:off x="13798000" y="2360836"/>
            <a:ext cx="707530" cy="861900"/>
          </a:xfrm>
          <a:prstGeom prst="rect">
            <a:avLst/>
          </a:prstGeom>
          <a:noFill/>
          <a:ln>
            <a:noFill/>
          </a:ln>
        </p:spPr>
      </p:pic>
      <p:pic>
        <p:nvPicPr>
          <p:cNvPr id="256" name="Google Shape;256;g17564974dc0_2_0"/>
          <p:cNvPicPr preferRelativeResize="0"/>
          <p:nvPr/>
        </p:nvPicPr>
        <p:blipFill>
          <a:blip r:embed="rId14">
            <a:alphaModFix/>
          </a:blip>
          <a:stretch>
            <a:fillRect/>
          </a:stretch>
        </p:blipFill>
        <p:spPr>
          <a:xfrm>
            <a:off x="1713600" y="4707286"/>
            <a:ext cx="707530" cy="861900"/>
          </a:xfrm>
          <a:prstGeom prst="rect">
            <a:avLst/>
          </a:prstGeom>
          <a:noFill/>
          <a:ln>
            <a:noFill/>
          </a:ln>
        </p:spPr>
      </p:pic>
      <p:pic>
        <p:nvPicPr>
          <p:cNvPr id="257" name="Google Shape;257;g17564974dc0_2_0"/>
          <p:cNvPicPr preferRelativeResize="0"/>
          <p:nvPr/>
        </p:nvPicPr>
        <p:blipFill>
          <a:blip r:embed="rId14">
            <a:alphaModFix/>
          </a:blip>
          <a:stretch>
            <a:fillRect/>
          </a:stretch>
        </p:blipFill>
        <p:spPr>
          <a:xfrm>
            <a:off x="5849025" y="4707286"/>
            <a:ext cx="707530" cy="861900"/>
          </a:xfrm>
          <a:prstGeom prst="rect">
            <a:avLst/>
          </a:prstGeom>
          <a:noFill/>
          <a:ln>
            <a:noFill/>
          </a:ln>
        </p:spPr>
      </p:pic>
      <p:pic>
        <p:nvPicPr>
          <p:cNvPr id="258" name="Google Shape;258;g17564974dc0_2_0"/>
          <p:cNvPicPr preferRelativeResize="0"/>
          <p:nvPr/>
        </p:nvPicPr>
        <p:blipFill>
          <a:blip r:embed="rId14">
            <a:alphaModFix/>
          </a:blip>
          <a:stretch>
            <a:fillRect/>
          </a:stretch>
        </p:blipFill>
        <p:spPr>
          <a:xfrm>
            <a:off x="9963750" y="4707286"/>
            <a:ext cx="707530" cy="861900"/>
          </a:xfrm>
          <a:prstGeom prst="rect">
            <a:avLst/>
          </a:prstGeom>
          <a:noFill/>
          <a:ln>
            <a:noFill/>
          </a:ln>
        </p:spPr>
      </p:pic>
      <p:pic>
        <p:nvPicPr>
          <p:cNvPr id="259" name="Google Shape;259;g17564974dc0_2_0"/>
          <p:cNvPicPr preferRelativeResize="0"/>
          <p:nvPr/>
        </p:nvPicPr>
        <p:blipFill>
          <a:blip r:embed="rId14">
            <a:alphaModFix/>
          </a:blip>
          <a:stretch>
            <a:fillRect/>
          </a:stretch>
        </p:blipFill>
        <p:spPr>
          <a:xfrm>
            <a:off x="13798000" y="4707286"/>
            <a:ext cx="707530" cy="861900"/>
          </a:xfrm>
          <a:prstGeom prst="rect">
            <a:avLst/>
          </a:prstGeom>
          <a:noFill/>
          <a:ln>
            <a:noFill/>
          </a:ln>
        </p:spPr>
      </p:pic>
      <p:pic>
        <p:nvPicPr>
          <p:cNvPr id="260" name="Google Shape;260;g17564974dc0_2_0"/>
          <p:cNvPicPr preferRelativeResize="0"/>
          <p:nvPr/>
        </p:nvPicPr>
        <p:blipFill>
          <a:blip r:embed="rId14">
            <a:alphaModFix/>
          </a:blip>
          <a:stretch>
            <a:fillRect/>
          </a:stretch>
        </p:blipFill>
        <p:spPr>
          <a:xfrm>
            <a:off x="1713600" y="7382836"/>
            <a:ext cx="707530" cy="861900"/>
          </a:xfrm>
          <a:prstGeom prst="rect">
            <a:avLst/>
          </a:prstGeom>
          <a:noFill/>
          <a:ln>
            <a:noFill/>
          </a:ln>
        </p:spPr>
      </p:pic>
      <p:pic>
        <p:nvPicPr>
          <p:cNvPr id="261" name="Google Shape;261;g17564974dc0_2_0"/>
          <p:cNvPicPr preferRelativeResize="0"/>
          <p:nvPr/>
        </p:nvPicPr>
        <p:blipFill>
          <a:blip r:embed="rId14">
            <a:alphaModFix/>
          </a:blip>
          <a:stretch>
            <a:fillRect/>
          </a:stretch>
        </p:blipFill>
        <p:spPr>
          <a:xfrm>
            <a:off x="5849025" y="7382836"/>
            <a:ext cx="707530" cy="861900"/>
          </a:xfrm>
          <a:prstGeom prst="rect">
            <a:avLst/>
          </a:prstGeom>
          <a:noFill/>
          <a:ln>
            <a:noFill/>
          </a:ln>
        </p:spPr>
      </p:pic>
      <p:pic>
        <p:nvPicPr>
          <p:cNvPr id="262" name="Google Shape;262;g17564974dc0_2_0"/>
          <p:cNvPicPr preferRelativeResize="0"/>
          <p:nvPr/>
        </p:nvPicPr>
        <p:blipFill>
          <a:blip r:embed="rId14">
            <a:alphaModFix/>
          </a:blip>
          <a:stretch>
            <a:fillRect/>
          </a:stretch>
        </p:blipFill>
        <p:spPr>
          <a:xfrm>
            <a:off x="9963750" y="7382836"/>
            <a:ext cx="707530" cy="861900"/>
          </a:xfrm>
          <a:prstGeom prst="rect">
            <a:avLst/>
          </a:prstGeom>
          <a:noFill/>
          <a:ln>
            <a:noFill/>
          </a:ln>
        </p:spPr>
      </p:pic>
      <p:pic>
        <p:nvPicPr>
          <p:cNvPr id="263" name="Google Shape;263;g17564974dc0_2_0"/>
          <p:cNvPicPr preferRelativeResize="0"/>
          <p:nvPr/>
        </p:nvPicPr>
        <p:blipFill>
          <a:blip r:embed="rId14">
            <a:alphaModFix/>
          </a:blip>
          <a:stretch>
            <a:fillRect/>
          </a:stretch>
        </p:blipFill>
        <p:spPr>
          <a:xfrm>
            <a:off x="13798000" y="7382836"/>
            <a:ext cx="707530" cy="861900"/>
          </a:xfrm>
          <a:prstGeom prst="rect">
            <a:avLst/>
          </a:prstGeom>
          <a:noFill/>
          <a:ln>
            <a:noFill/>
          </a:ln>
        </p:spPr>
      </p:pic>
      <p:pic>
        <p:nvPicPr>
          <p:cNvPr id="264" name="Google Shape;264;g17564974dc0_2_0"/>
          <p:cNvPicPr preferRelativeResize="0"/>
          <p:nvPr/>
        </p:nvPicPr>
        <p:blipFill>
          <a:blip r:embed="rId18">
            <a:alphaModFix/>
          </a:blip>
          <a:stretch>
            <a:fillRect/>
          </a:stretch>
        </p:blipFill>
        <p:spPr>
          <a:xfrm>
            <a:off x="12084050" y="2206553"/>
            <a:ext cx="921100" cy="921100"/>
          </a:xfrm>
          <a:prstGeom prst="rect">
            <a:avLst/>
          </a:prstGeom>
          <a:noFill/>
          <a:ln>
            <a:noFill/>
          </a:ln>
        </p:spPr>
      </p:pic>
      <p:pic>
        <p:nvPicPr>
          <p:cNvPr id="265" name="Google Shape;265;g17564974dc0_2_0"/>
          <p:cNvPicPr preferRelativeResize="0"/>
          <p:nvPr/>
        </p:nvPicPr>
        <p:blipFill>
          <a:blip r:embed="rId18">
            <a:alphaModFix/>
          </a:blip>
          <a:stretch>
            <a:fillRect/>
          </a:stretch>
        </p:blipFill>
        <p:spPr>
          <a:xfrm>
            <a:off x="15798275" y="2206553"/>
            <a:ext cx="921100" cy="921100"/>
          </a:xfrm>
          <a:prstGeom prst="rect">
            <a:avLst/>
          </a:prstGeom>
          <a:noFill/>
          <a:ln>
            <a:noFill/>
          </a:ln>
        </p:spPr>
      </p:pic>
      <p:pic>
        <p:nvPicPr>
          <p:cNvPr id="266" name="Google Shape;266;g17564974dc0_2_0"/>
          <p:cNvPicPr preferRelativeResize="0"/>
          <p:nvPr/>
        </p:nvPicPr>
        <p:blipFill>
          <a:blip r:embed="rId18">
            <a:alphaModFix/>
          </a:blip>
          <a:stretch>
            <a:fillRect/>
          </a:stretch>
        </p:blipFill>
        <p:spPr>
          <a:xfrm>
            <a:off x="3870725" y="4602965"/>
            <a:ext cx="921100" cy="921100"/>
          </a:xfrm>
          <a:prstGeom prst="rect">
            <a:avLst/>
          </a:prstGeom>
          <a:noFill/>
          <a:ln>
            <a:noFill/>
          </a:ln>
        </p:spPr>
      </p:pic>
      <p:sp>
        <p:nvSpPr>
          <p:cNvPr id="267" name="Google Shape;267;g17564974dc0_2_0"/>
          <p:cNvSpPr txBox="1"/>
          <p:nvPr/>
        </p:nvSpPr>
        <p:spPr>
          <a:xfrm>
            <a:off x="1890226" y="2637875"/>
            <a:ext cx="1404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1</a:t>
            </a:r>
            <a:endParaRPr sz="2100" b="1">
              <a:solidFill>
                <a:schemeClr val="dk2"/>
              </a:solidFill>
              <a:latin typeface="Poppins"/>
              <a:ea typeface="Poppins"/>
              <a:cs typeface="Poppins"/>
              <a:sym typeface="Poppins"/>
            </a:endParaRPr>
          </a:p>
        </p:txBody>
      </p:sp>
      <p:sp>
        <p:nvSpPr>
          <p:cNvPr id="268" name="Google Shape;268;g17564974dc0_2_0"/>
          <p:cNvSpPr txBox="1"/>
          <p:nvPr/>
        </p:nvSpPr>
        <p:spPr>
          <a:xfrm>
            <a:off x="6042476" y="2637875"/>
            <a:ext cx="1404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2</a:t>
            </a:r>
            <a:endParaRPr sz="2100" b="1">
              <a:solidFill>
                <a:schemeClr val="dk2"/>
              </a:solidFill>
              <a:latin typeface="Poppins"/>
              <a:ea typeface="Poppins"/>
              <a:cs typeface="Poppins"/>
              <a:sym typeface="Poppins"/>
            </a:endParaRPr>
          </a:p>
        </p:txBody>
      </p:sp>
      <p:sp>
        <p:nvSpPr>
          <p:cNvPr id="269" name="Google Shape;269;g17564974dc0_2_0"/>
          <p:cNvSpPr txBox="1"/>
          <p:nvPr/>
        </p:nvSpPr>
        <p:spPr>
          <a:xfrm>
            <a:off x="10154226" y="2637875"/>
            <a:ext cx="1404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3</a:t>
            </a:r>
            <a:endParaRPr sz="2100" b="1">
              <a:solidFill>
                <a:schemeClr val="dk2"/>
              </a:solidFill>
              <a:latin typeface="Poppins"/>
              <a:ea typeface="Poppins"/>
              <a:cs typeface="Poppins"/>
              <a:sym typeface="Poppins"/>
            </a:endParaRPr>
          </a:p>
        </p:txBody>
      </p:sp>
      <p:sp>
        <p:nvSpPr>
          <p:cNvPr id="270" name="Google Shape;270;g17564974dc0_2_0"/>
          <p:cNvSpPr txBox="1"/>
          <p:nvPr/>
        </p:nvSpPr>
        <p:spPr>
          <a:xfrm>
            <a:off x="14009251" y="2637875"/>
            <a:ext cx="1404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4</a:t>
            </a:r>
            <a:endParaRPr sz="2100" b="1">
              <a:solidFill>
                <a:schemeClr val="dk2"/>
              </a:solidFill>
              <a:latin typeface="Poppins"/>
              <a:ea typeface="Poppins"/>
              <a:cs typeface="Poppins"/>
              <a:sym typeface="Poppins"/>
            </a:endParaRPr>
          </a:p>
        </p:txBody>
      </p:sp>
      <p:sp>
        <p:nvSpPr>
          <p:cNvPr id="271" name="Google Shape;271;g17564974dc0_2_0"/>
          <p:cNvSpPr txBox="1"/>
          <p:nvPr/>
        </p:nvSpPr>
        <p:spPr>
          <a:xfrm>
            <a:off x="1890226" y="4994188"/>
            <a:ext cx="1404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5</a:t>
            </a:r>
            <a:endParaRPr sz="2100" b="1">
              <a:solidFill>
                <a:schemeClr val="dk2"/>
              </a:solidFill>
              <a:latin typeface="Poppins"/>
              <a:ea typeface="Poppins"/>
              <a:cs typeface="Poppins"/>
              <a:sym typeface="Poppins"/>
            </a:endParaRPr>
          </a:p>
        </p:txBody>
      </p:sp>
      <p:sp>
        <p:nvSpPr>
          <p:cNvPr id="272" name="Google Shape;272;g17564974dc0_2_0"/>
          <p:cNvSpPr txBox="1"/>
          <p:nvPr/>
        </p:nvSpPr>
        <p:spPr>
          <a:xfrm>
            <a:off x="6042476" y="4994188"/>
            <a:ext cx="1404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6</a:t>
            </a:r>
            <a:endParaRPr sz="2100" b="1">
              <a:solidFill>
                <a:schemeClr val="dk2"/>
              </a:solidFill>
              <a:latin typeface="Poppins"/>
              <a:ea typeface="Poppins"/>
              <a:cs typeface="Poppins"/>
              <a:sym typeface="Poppins"/>
            </a:endParaRPr>
          </a:p>
        </p:txBody>
      </p:sp>
      <p:sp>
        <p:nvSpPr>
          <p:cNvPr id="273" name="Google Shape;273;g17564974dc0_2_0"/>
          <p:cNvSpPr txBox="1"/>
          <p:nvPr/>
        </p:nvSpPr>
        <p:spPr>
          <a:xfrm>
            <a:off x="10154226" y="4994188"/>
            <a:ext cx="1404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7</a:t>
            </a:r>
            <a:endParaRPr sz="2100" b="1">
              <a:solidFill>
                <a:schemeClr val="dk2"/>
              </a:solidFill>
              <a:latin typeface="Poppins"/>
              <a:ea typeface="Poppins"/>
              <a:cs typeface="Poppins"/>
              <a:sym typeface="Poppins"/>
            </a:endParaRPr>
          </a:p>
        </p:txBody>
      </p:sp>
      <p:sp>
        <p:nvSpPr>
          <p:cNvPr id="274" name="Google Shape;274;g17564974dc0_2_0"/>
          <p:cNvSpPr txBox="1"/>
          <p:nvPr/>
        </p:nvSpPr>
        <p:spPr>
          <a:xfrm>
            <a:off x="14009251" y="4994188"/>
            <a:ext cx="1404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8</a:t>
            </a:r>
            <a:endParaRPr sz="2100" b="1">
              <a:solidFill>
                <a:schemeClr val="dk2"/>
              </a:solidFill>
              <a:latin typeface="Poppins"/>
              <a:ea typeface="Poppins"/>
              <a:cs typeface="Poppins"/>
              <a:sym typeface="Poppins"/>
            </a:endParaRPr>
          </a:p>
        </p:txBody>
      </p:sp>
      <p:sp>
        <p:nvSpPr>
          <p:cNvPr id="275" name="Google Shape;275;g17564974dc0_2_0"/>
          <p:cNvSpPr txBox="1"/>
          <p:nvPr/>
        </p:nvSpPr>
        <p:spPr>
          <a:xfrm>
            <a:off x="1890226" y="7652213"/>
            <a:ext cx="1404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9</a:t>
            </a:r>
            <a:endParaRPr sz="2100" b="1">
              <a:solidFill>
                <a:schemeClr val="dk2"/>
              </a:solidFill>
              <a:latin typeface="Poppins"/>
              <a:ea typeface="Poppins"/>
              <a:cs typeface="Poppins"/>
              <a:sym typeface="Poppins"/>
            </a:endParaRPr>
          </a:p>
        </p:txBody>
      </p:sp>
      <p:sp>
        <p:nvSpPr>
          <p:cNvPr id="276" name="Google Shape;276;g17564974dc0_2_0"/>
          <p:cNvSpPr txBox="1"/>
          <p:nvPr/>
        </p:nvSpPr>
        <p:spPr>
          <a:xfrm>
            <a:off x="6042473" y="7652225"/>
            <a:ext cx="5142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10</a:t>
            </a:r>
            <a:endParaRPr sz="2100" b="1">
              <a:solidFill>
                <a:schemeClr val="dk2"/>
              </a:solidFill>
              <a:latin typeface="Poppins"/>
              <a:ea typeface="Poppins"/>
              <a:cs typeface="Poppins"/>
              <a:sym typeface="Poppins"/>
            </a:endParaRPr>
          </a:p>
        </p:txBody>
      </p:sp>
      <p:sp>
        <p:nvSpPr>
          <p:cNvPr id="277" name="Google Shape;277;g17564974dc0_2_0"/>
          <p:cNvSpPr txBox="1"/>
          <p:nvPr/>
        </p:nvSpPr>
        <p:spPr>
          <a:xfrm>
            <a:off x="10154224" y="7652225"/>
            <a:ext cx="2886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11</a:t>
            </a:r>
            <a:endParaRPr sz="2100" b="1">
              <a:solidFill>
                <a:schemeClr val="dk2"/>
              </a:solidFill>
              <a:latin typeface="Poppins"/>
              <a:ea typeface="Poppins"/>
              <a:cs typeface="Poppins"/>
              <a:sym typeface="Poppins"/>
            </a:endParaRPr>
          </a:p>
        </p:txBody>
      </p:sp>
      <p:sp>
        <p:nvSpPr>
          <p:cNvPr id="278" name="Google Shape;278;g17564974dc0_2_0"/>
          <p:cNvSpPr txBox="1"/>
          <p:nvPr/>
        </p:nvSpPr>
        <p:spPr>
          <a:xfrm>
            <a:off x="14009249" y="7652225"/>
            <a:ext cx="288600" cy="323100"/>
          </a:xfrm>
          <a:prstGeom prst="rect">
            <a:avLst/>
          </a:prstGeom>
          <a:noFill/>
          <a:ln>
            <a:noFill/>
          </a:ln>
        </p:spPr>
        <p:txBody>
          <a:bodyPr spcFirstLastPara="1" wrap="square" lIns="0" tIns="0" rIns="0" bIns="0" anchor="t" anchorCtr="0">
            <a:spAutoFit/>
          </a:bodyPr>
          <a:lstStyle/>
          <a:p>
            <a:pPr marL="0" lvl="0" indent="0" algn="l" rtl="0">
              <a:lnSpc>
                <a:spcPct val="140020"/>
              </a:lnSpc>
              <a:spcBef>
                <a:spcPts val="0"/>
              </a:spcBef>
              <a:spcAft>
                <a:spcPts val="0"/>
              </a:spcAft>
              <a:buNone/>
            </a:pPr>
            <a:r>
              <a:rPr lang="en-US" sz="2100" b="1">
                <a:solidFill>
                  <a:schemeClr val="dk2"/>
                </a:solidFill>
                <a:latin typeface="Poppins"/>
                <a:ea typeface="Poppins"/>
                <a:cs typeface="Poppins"/>
                <a:sym typeface="Poppins"/>
              </a:rPr>
              <a:t>12</a:t>
            </a:r>
            <a:endParaRPr sz="2100" b="1">
              <a:solidFill>
                <a:schemeClr val="dk2"/>
              </a:solidFill>
              <a:latin typeface="Poppins"/>
              <a:ea typeface="Poppins"/>
              <a:cs typeface="Poppins"/>
              <a:sym typeface="Poppins"/>
            </a:endParaRPr>
          </a:p>
        </p:txBody>
      </p:sp>
      <p:pic>
        <p:nvPicPr>
          <p:cNvPr id="279" name="Google Shape;279;g17564974dc0_2_0"/>
          <p:cNvPicPr preferRelativeResize="0"/>
          <p:nvPr/>
        </p:nvPicPr>
        <p:blipFill>
          <a:blip r:embed="rId18">
            <a:alphaModFix/>
          </a:blip>
          <a:stretch>
            <a:fillRect/>
          </a:stretch>
        </p:blipFill>
        <p:spPr>
          <a:xfrm>
            <a:off x="7894900" y="7195515"/>
            <a:ext cx="921100" cy="921100"/>
          </a:xfrm>
          <a:prstGeom prst="rect">
            <a:avLst/>
          </a:prstGeom>
          <a:noFill/>
          <a:ln>
            <a:noFill/>
          </a:ln>
        </p:spPr>
      </p:pic>
      <p:pic>
        <p:nvPicPr>
          <p:cNvPr id="280" name="Google Shape;280;g17564974dc0_2_0"/>
          <p:cNvPicPr preferRelativeResize="0"/>
          <p:nvPr/>
        </p:nvPicPr>
        <p:blipFill>
          <a:blip r:embed="rId18">
            <a:alphaModFix/>
          </a:blip>
          <a:stretch>
            <a:fillRect/>
          </a:stretch>
        </p:blipFill>
        <p:spPr>
          <a:xfrm>
            <a:off x="3841450" y="7177190"/>
            <a:ext cx="921100" cy="921100"/>
          </a:xfrm>
          <a:prstGeom prst="rect">
            <a:avLst/>
          </a:prstGeom>
          <a:noFill/>
          <a:ln>
            <a:noFill/>
          </a:ln>
        </p:spPr>
      </p:pic>
      <p:pic>
        <p:nvPicPr>
          <p:cNvPr id="281" name="Google Shape;281;g17564974dc0_2_0"/>
          <p:cNvPicPr preferRelativeResize="0"/>
          <p:nvPr/>
        </p:nvPicPr>
        <p:blipFill rotWithShape="1">
          <a:blip r:embed="rId19">
            <a:alphaModFix/>
          </a:blip>
          <a:srcRect/>
          <a:stretch/>
        </p:blipFill>
        <p:spPr>
          <a:xfrm>
            <a:off x="655940" y="266700"/>
            <a:ext cx="2077317" cy="6413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g177c6646344_0_17"/>
          <p:cNvPicPr preferRelativeResize="0"/>
          <p:nvPr/>
        </p:nvPicPr>
        <p:blipFill rotWithShape="1">
          <a:blip r:embed="rId3">
            <a:alphaModFix/>
          </a:blip>
          <a:srcRect/>
          <a:stretch/>
        </p:blipFill>
        <p:spPr>
          <a:xfrm>
            <a:off x="-3725570" y="4667533"/>
            <a:ext cx="7888891" cy="7917682"/>
          </a:xfrm>
          <a:prstGeom prst="rect">
            <a:avLst/>
          </a:prstGeom>
          <a:noFill/>
          <a:ln>
            <a:noFill/>
          </a:ln>
        </p:spPr>
      </p:pic>
      <p:pic>
        <p:nvPicPr>
          <p:cNvPr id="287" name="Google Shape;287;g177c6646344_0_17"/>
          <p:cNvPicPr preferRelativeResize="0"/>
          <p:nvPr/>
        </p:nvPicPr>
        <p:blipFill>
          <a:blip r:embed="rId4">
            <a:alphaModFix/>
          </a:blip>
          <a:stretch>
            <a:fillRect/>
          </a:stretch>
        </p:blipFill>
        <p:spPr>
          <a:xfrm>
            <a:off x="1066800" y="7467600"/>
            <a:ext cx="16535398" cy="2438400"/>
          </a:xfrm>
          <a:prstGeom prst="rect">
            <a:avLst/>
          </a:prstGeom>
          <a:noFill/>
          <a:ln>
            <a:noFill/>
          </a:ln>
        </p:spPr>
      </p:pic>
      <p:pic>
        <p:nvPicPr>
          <p:cNvPr id="288" name="Google Shape;288;g177c6646344_0_17"/>
          <p:cNvPicPr preferRelativeResize="0"/>
          <p:nvPr/>
        </p:nvPicPr>
        <p:blipFill>
          <a:blip r:embed="rId5">
            <a:alphaModFix/>
          </a:blip>
          <a:stretch>
            <a:fillRect/>
          </a:stretch>
        </p:blipFill>
        <p:spPr>
          <a:xfrm>
            <a:off x="4343425" y="5468663"/>
            <a:ext cx="9302500" cy="667375"/>
          </a:xfrm>
          <a:prstGeom prst="rect">
            <a:avLst/>
          </a:prstGeom>
          <a:noFill/>
          <a:ln>
            <a:noFill/>
          </a:ln>
        </p:spPr>
      </p:pic>
      <p:pic>
        <p:nvPicPr>
          <p:cNvPr id="289" name="Google Shape;289;g177c6646344_0_17"/>
          <p:cNvPicPr preferRelativeResize="0"/>
          <p:nvPr/>
        </p:nvPicPr>
        <p:blipFill>
          <a:blip r:embed="rId5">
            <a:alphaModFix/>
          </a:blip>
          <a:stretch>
            <a:fillRect/>
          </a:stretch>
        </p:blipFill>
        <p:spPr>
          <a:xfrm>
            <a:off x="4343425" y="6402062"/>
            <a:ext cx="9302500" cy="667375"/>
          </a:xfrm>
          <a:prstGeom prst="rect">
            <a:avLst/>
          </a:prstGeom>
          <a:noFill/>
          <a:ln>
            <a:noFill/>
          </a:ln>
        </p:spPr>
      </p:pic>
      <p:pic>
        <p:nvPicPr>
          <p:cNvPr id="290" name="Google Shape;290;g177c6646344_0_17"/>
          <p:cNvPicPr preferRelativeResize="0"/>
          <p:nvPr/>
        </p:nvPicPr>
        <p:blipFill>
          <a:blip r:embed="rId5">
            <a:alphaModFix/>
          </a:blip>
          <a:stretch>
            <a:fillRect/>
          </a:stretch>
        </p:blipFill>
        <p:spPr>
          <a:xfrm>
            <a:off x="4343425" y="4613850"/>
            <a:ext cx="9302500" cy="755049"/>
          </a:xfrm>
          <a:prstGeom prst="rect">
            <a:avLst/>
          </a:prstGeom>
          <a:noFill/>
          <a:ln>
            <a:noFill/>
          </a:ln>
        </p:spPr>
      </p:pic>
      <p:pic>
        <p:nvPicPr>
          <p:cNvPr id="291" name="Google Shape;291;g177c6646344_0_17"/>
          <p:cNvPicPr preferRelativeResize="0"/>
          <p:nvPr/>
        </p:nvPicPr>
        <p:blipFill>
          <a:blip r:embed="rId6">
            <a:alphaModFix/>
          </a:blip>
          <a:stretch>
            <a:fillRect/>
          </a:stretch>
        </p:blipFill>
        <p:spPr>
          <a:xfrm>
            <a:off x="4343450" y="1172388"/>
            <a:ext cx="9302499" cy="2181425"/>
          </a:xfrm>
          <a:prstGeom prst="rect">
            <a:avLst/>
          </a:prstGeom>
          <a:noFill/>
          <a:ln>
            <a:noFill/>
          </a:ln>
        </p:spPr>
      </p:pic>
      <p:sp>
        <p:nvSpPr>
          <p:cNvPr id="292" name="Google Shape;292;g177c6646344_0_17"/>
          <p:cNvSpPr txBox="1"/>
          <p:nvPr/>
        </p:nvSpPr>
        <p:spPr>
          <a:xfrm>
            <a:off x="5720975" y="1581288"/>
            <a:ext cx="7243500" cy="3879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a:solidFill>
                  <a:srgbClr val="002D70"/>
                </a:solidFill>
                <a:latin typeface="Poppins Medium"/>
                <a:ea typeface="Poppins Medium"/>
                <a:cs typeface="Poppins Medium"/>
                <a:sym typeface="Poppins Medium"/>
              </a:rPr>
              <a:t>For application development outside the platform, we provide real time data via HTTP and MQTT protocols. We also provide API to retrieve data up to 3 months.</a:t>
            </a:r>
            <a:endParaRPr>
              <a:solidFill>
                <a:srgbClr val="002D70"/>
              </a:solidFill>
              <a:latin typeface="Poppins Medium"/>
              <a:ea typeface="Poppins Medium"/>
              <a:cs typeface="Poppins Medium"/>
              <a:sym typeface="Poppins Medium"/>
            </a:endParaRPr>
          </a:p>
        </p:txBody>
      </p:sp>
      <p:sp>
        <p:nvSpPr>
          <p:cNvPr id="293" name="Google Shape;293;g177c6646344_0_17"/>
          <p:cNvSpPr txBox="1"/>
          <p:nvPr/>
        </p:nvSpPr>
        <p:spPr>
          <a:xfrm>
            <a:off x="5720979" y="1188338"/>
            <a:ext cx="2484900" cy="4617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1800" b="1">
                <a:solidFill>
                  <a:srgbClr val="002D70"/>
                </a:solidFill>
                <a:latin typeface="Poppins"/>
                <a:ea typeface="Poppins"/>
                <a:cs typeface="Poppins"/>
                <a:sym typeface="Poppins"/>
              </a:rPr>
              <a:t>App Developer</a:t>
            </a:r>
            <a:endParaRPr sz="1800" b="1"/>
          </a:p>
        </p:txBody>
      </p:sp>
      <p:sp>
        <p:nvSpPr>
          <p:cNvPr id="294" name="Google Shape;294;g177c6646344_0_17"/>
          <p:cNvSpPr txBox="1"/>
          <p:nvPr/>
        </p:nvSpPr>
        <p:spPr>
          <a:xfrm>
            <a:off x="5720978" y="2997113"/>
            <a:ext cx="6390900" cy="193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a:solidFill>
                  <a:srgbClr val="002D70"/>
                </a:solidFill>
                <a:latin typeface="Poppins Medium"/>
                <a:ea typeface="Poppins Medium"/>
                <a:cs typeface="Poppins Medium"/>
                <a:sym typeface="Poppins Medium"/>
              </a:rPr>
              <a:t>You can add logic to call the API, send email/SMS/WhatsApp/etc.</a:t>
            </a:r>
            <a:endParaRPr>
              <a:solidFill>
                <a:srgbClr val="002D70"/>
              </a:solidFill>
              <a:latin typeface="Poppins Medium"/>
              <a:ea typeface="Poppins Medium"/>
              <a:cs typeface="Poppins Medium"/>
              <a:sym typeface="Poppins Medium"/>
            </a:endParaRPr>
          </a:p>
        </p:txBody>
      </p:sp>
      <p:sp>
        <p:nvSpPr>
          <p:cNvPr id="295" name="Google Shape;295;g177c6646344_0_17"/>
          <p:cNvSpPr txBox="1"/>
          <p:nvPr/>
        </p:nvSpPr>
        <p:spPr>
          <a:xfrm>
            <a:off x="5628987" y="2618613"/>
            <a:ext cx="2001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002D70"/>
                </a:solidFill>
                <a:latin typeface="Poppins"/>
                <a:ea typeface="Poppins"/>
                <a:cs typeface="Poppins"/>
                <a:sym typeface="Poppins"/>
              </a:rPr>
              <a:t>Event Trigger</a:t>
            </a:r>
            <a:endParaRPr sz="1800" b="1"/>
          </a:p>
        </p:txBody>
      </p:sp>
      <p:sp>
        <p:nvSpPr>
          <p:cNvPr id="296" name="Google Shape;296;g177c6646344_0_17"/>
          <p:cNvSpPr txBox="1"/>
          <p:nvPr/>
        </p:nvSpPr>
        <p:spPr>
          <a:xfrm>
            <a:off x="5720975" y="2273438"/>
            <a:ext cx="6837300" cy="3879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a:solidFill>
                  <a:srgbClr val="002D70"/>
                </a:solidFill>
                <a:latin typeface="Poppins Medium"/>
                <a:ea typeface="Poppins Medium"/>
                <a:cs typeface="Poppins Medium"/>
                <a:sym typeface="Poppins Medium"/>
              </a:rPr>
              <a:t>You can create your personal dashboard by displaying sensor data in various types of widgets such as charts, maps, tables etc.</a:t>
            </a:r>
            <a:endParaRPr>
              <a:solidFill>
                <a:srgbClr val="002D70"/>
              </a:solidFill>
              <a:latin typeface="Poppins Medium"/>
              <a:ea typeface="Poppins Medium"/>
              <a:cs typeface="Poppins Medium"/>
              <a:sym typeface="Poppins Medium"/>
            </a:endParaRPr>
          </a:p>
        </p:txBody>
      </p:sp>
      <p:sp>
        <p:nvSpPr>
          <p:cNvPr id="297" name="Google Shape;297;g177c6646344_0_17"/>
          <p:cNvSpPr txBox="1"/>
          <p:nvPr/>
        </p:nvSpPr>
        <p:spPr>
          <a:xfrm>
            <a:off x="5657000" y="1917035"/>
            <a:ext cx="3297300" cy="4617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1800" b="1">
                <a:solidFill>
                  <a:srgbClr val="002D70"/>
                </a:solidFill>
                <a:latin typeface="Poppins"/>
                <a:ea typeface="Poppins"/>
                <a:cs typeface="Poppins"/>
                <a:sym typeface="Poppins"/>
              </a:rPr>
              <a:t> Personal Dashboard</a:t>
            </a:r>
            <a:endParaRPr sz="1800" b="1"/>
          </a:p>
        </p:txBody>
      </p:sp>
      <p:sp>
        <p:nvSpPr>
          <p:cNvPr id="298" name="Google Shape;298;g177c6646344_0_17"/>
          <p:cNvSpPr txBox="1"/>
          <p:nvPr/>
        </p:nvSpPr>
        <p:spPr>
          <a:xfrm>
            <a:off x="5828656" y="4669288"/>
            <a:ext cx="3788400" cy="406200"/>
          </a:xfrm>
          <a:prstGeom prst="rect">
            <a:avLst/>
          </a:prstGeom>
          <a:noFill/>
          <a:ln>
            <a:noFill/>
          </a:ln>
        </p:spPr>
        <p:txBody>
          <a:bodyPr spcFirstLastPara="1" wrap="square" lIns="0" tIns="91425" rIns="91425" bIns="91425" anchor="t" anchorCtr="0">
            <a:spAutoFit/>
          </a:bodyPr>
          <a:lstStyle/>
          <a:p>
            <a:pPr marL="0" lvl="0" indent="0" algn="l" rtl="0">
              <a:lnSpc>
                <a:spcPct val="80000"/>
              </a:lnSpc>
              <a:spcBef>
                <a:spcPts val="0"/>
              </a:spcBef>
              <a:spcAft>
                <a:spcPts val="0"/>
              </a:spcAft>
              <a:buNone/>
            </a:pPr>
            <a:r>
              <a:rPr lang="en-US" sz="1800" b="1">
                <a:solidFill>
                  <a:srgbClr val="002D70"/>
                </a:solidFill>
                <a:latin typeface="Poppins"/>
                <a:ea typeface="Poppins"/>
                <a:cs typeface="Poppins"/>
                <a:sym typeface="Poppins"/>
              </a:rPr>
              <a:t>Connectivity Provider</a:t>
            </a:r>
            <a:endParaRPr sz="1800" b="1"/>
          </a:p>
        </p:txBody>
      </p:sp>
      <p:sp>
        <p:nvSpPr>
          <p:cNvPr id="299" name="Google Shape;299;g177c6646344_0_17"/>
          <p:cNvSpPr txBox="1"/>
          <p:nvPr/>
        </p:nvSpPr>
        <p:spPr>
          <a:xfrm>
            <a:off x="5828650" y="5001963"/>
            <a:ext cx="17826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solidFill>
                  <a:srgbClr val="002D70"/>
                </a:solidFill>
                <a:latin typeface="Poppins Medium"/>
                <a:ea typeface="Poppins Medium"/>
                <a:cs typeface="Poppins Medium"/>
                <a:sym typeface="Poppins Medium"/>
              </a:rPr>
              <a:t>LoRa, WiFi, 4G, VSA.</a:t>
            </a:r>
            <a:endParaRPr>
              <a:solidFill>
                <a:srgbClr val="002D70"/>
              </a:solidFill>
              <a:latin typeface="Poppins Medium"/>
              <a:ea typeface="Poppins Medium"/>
              <a:cs typeface="Poppins Medium"/>
              <a:sym typeface="Poppins Medium"/>
            </a:endParaRPr>
          </a:p>
        </p:txBody>
      </p:sp>
      <p:sp>
        <p:nvSpPr>
          <p:cNvPr id="300" name="Google Shape;300;g177c6646344_0_17"/>
          <p:cNvSpPr txBox="1"/>
          <p:nvPr/>
        </p:nvSpPr>
        <p:spPr>
          <a:xfrm>
            <a:off x="5789200" y="6771413"/>
            <a:ext cx="8000100" cy="193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a:solidFill>
                  <a:srgbClr val="002D70"/>
                </a:solidFill>
                <a:latin typeface="Poppins Medium"/>
                <a:ea typeface="Poppins Medium"/>
                <a:cs typeface="Poppins Medium"/>
                <a:sym typeface="Poppins Medium"/>
              </a:rPr>
              <a:t>Provides decoders for devices on the market, so that sensor data can be used directly.</a:t>
            </a:r>
            <a:endParaRPr>
              <a:solidFill>
                <a:srgbClr val="002D70"/>
              </a:solidFill>
              <a:latin typeface="Poppins Medium"/>
              <a:ea typeface="Poppins Medium"/>
              <a:cs typeface="Poppins Medium"/>
              <a:sym typeface="Poppins Medium"/>
            </a:endParaRPr>
          </a:p>
        </p:txBody>
      </p:sp>
      <p:sp>
        <p:nvSpPr>
          <p:cNvPr id="301" name="Google Shape;301;g177c6646344_0_17"/>
          <p:cNvSpPr txBox="1"/>
          <p:nvPr/>
        </p:nvSpPr>
        <p:spPr>
          <a:xfrm>
            <a:off x="5681527" y="6399688"/>
            <a:ext cx="238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002D70"/>
                </a:solidFill>
                <a:latin typeface="Poppins"/>
                <a:ea typeface="Poppins"/>
                <a:cs typeface="Poppins"/>
                <a:sym typeface="Poppins"/>
              </a:rPr>
              <a:t>Device Fabricator</a:t>
            </a:r>
            <a:endParaRPr sz="1800" b="1"/>
          </a:p>
        </p:txBody>
      </p:sp>
      <p:sp>
        <p:nvSpPr>
          <p:cNvPr id="302" name="Google Shape;302;g177c6646344_0_17"/>
          <p:cNvSpPr txBox="1"/>
          <p:nvPr/>
        </p:nvSpPr>
        <p:spPr>
          <a:xfrm>
            <a:off x="1630637" y="1596625"/>
            <a:ext cx="2661600" cy="6234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500">
                <a:solidFill>
                  <a:srgbClr val="171616"/>
                </a:solidFill>
                <a:latin typeface="Poppins Medium"/>
                <a:ea typeface="Poppins Medium"/>
                <a:cs typeface="Poppins Medium"/>
                <a:sym typeface="Poppins Medium"/>
              </a:rPr>
              <a:t>The customer interface for dashboards, settings</a:t>
            </a:r>
            <a:endParaRPr sz="1500">
              <a:solidFill>
                <a:srgbClr val="171616"/>
              </a:solidFill>
              <a:latin typeface="Poppins Medium"/>
              <a:ea typeface="Poppins Medium"/>
              <a:cs typeface="Poppins Medium"/>
              <a:sym typeface="Poppins Medium"/>
            </a:endParaRPr>
          </a:p>
          <a:p>
            <a:pPr marL="0" marR="0" lvl="0" indent="0" algn="l" rtl="0">
              <a:lnSpc>
                <a:spcPct val="90000"/>
              </a:lnSpc>
              <a:spcBef>
                <a:spcPts val="0"/>
              </a:spcBef>
              <a:spcAft>
                <a:spcPts val="0"/>
              </a:spcAft>
              <a:buNone/>
            </a:pPr>
            <a:r>
              <a:rPr lang="en-US" sz="1500">
                <a:solidFill>
                  <a:srgbClr val="171616"/>
                </a:solidFill>
                <a:latin typeface="Poppins Medium"/>
                <a:ea typeface="Poppins Medium"/>
                <a:cs typeface="Poppins Medium"/>
                <a:sym typeface="Poppins Medium"/>
              </a:rPr>
              <a:t>and devices</a:t>
            </a:r>
            <a:endParaRPr sz="1500">
              <a:solidFill>
                <a:srgbClr val="171616"/>
              </a:solidFill>
              <a:latin typeface="Poppins Medium"/>
              <a:ea typeface="Poppins Medium"/>
              <a:cs typeface="Poppins Medium"/>
              <a:sym typeface="Poppins Medium"/>
            </a:endParaRPr>
          </a:p>
        </p:txBody>
      </p:sp>
      <p:sp>
        <p:nvSpPr>
          <p:cNvPr id="303" name="Google Shape;303;g177c6646344_0_17"/>
          <p:cNvSpPr txBox="1"/>
          <p:nvPr/>
        </p:nvSpPr>
        <p:spPr>
          <a:xfrm>
            <a:off x="1630638" y="1194500"/>
            <a:ext cx="2661600" cy="4926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000" b="1">
                <a:solidFill>
                  <a:srgbClr val="002D70"/>
                </a:solidFill>
                <a:latin typeface="Poppins"/>
                <a:ea typeface="Poppins"/>
                <a:cs typeface="Poppins"/>
                <a:sym typeface="Poppins"/>
              </a:rPr>
              <a:t>Cloud Applications</a:t>
            </a:r>
            <a:endParaRPr sz="1700" b="1"/>
          </a:p>
        </p:txBody>
      </p:sp>
      <p:sp>
        <p:nvSpPr>
          <p:cNvPr id="304" name="Google Shape;304;g177c6646344_0_17"/>
          <p:cNvSpPr txBox="1"/>
          <p:nvPr/>
        </p:nvSpPr>
        <p:spPr>
          <a:xfrm>
            <a:off x="1630637" y="3793513"/>
            <a:ext cx="2661600" cy="6234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500">
                <a:solidFill>
                  <a:srgbClr val="171616"/>
                </a:solidFill>
                <a:latin typeface="Poppins Medium"/>
                <a:ea typeface="Poppins Medium"/>
                <a:cs typeface="Poppins Medium"/>
                <a:sym typeface="Poppins Medium"/>
              </a:rPr>
              <a:t>Where data from IoT devices is captured, processed and stored</a:t>
            </a:r>
            <a:endParaRPr sz="1500">
              <a:solidFill>
                <a:srgbClr val="171616"/>
              </a:solidFill>
              <a:latin typeface="Poppins Medium"/>
              <a:ea typeface="Poppins Medium"/>
              <a:cs typeface="Poppins Medium"/>
              <a:sym typeface="Poppins Medium"/>
            </a:endParaRPr>
          </a:p>
        </p:txBody>
      </p:sp>
      <p:sp>
        <p:nvSpPr>
          <p:cNvPr id="305" name="Google Shape;305;g177c6646344_0_17"/>
          <p:cNvSpPr txBox="1"/>
          <p:nvPr/>
        </p:nvSpPr>
        <p:spPr>
          <a:xfrm>
            <a:off x="1630638" y="3426413"/>
            <a:ext cx="2661600" cy="4926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000" b="1">
                <a:solidFill>
                  <a:srgbClr val="002D70"/>
                </a:solidFill>
                <a:latin typeface="Poppins"/>
                <a:ea typeface="Poppins"/>
                <a:cs typeface="Poppins"/>
                <a:sym typeface="Poppins"/>
              </a:rPr>
              <a:t>Cloud Platform</a:t>
            </a:r>
            <a:endParaRPr sz="1700" b="1"/>
          </a:p>
        </p:txBody>
      </p:sp>
      <p:sp>
        <p:nvSpPr>
          <p:cNvPr id="306" name="Google Shape;306;g177c6646344_0_17"/>
          <p:cNvSpPr txBox="1"/>
          <p:nvPr/>
        </p:nvSpPr>
        <p:spPr>
          <a:xfrm>
            <a:off x="1630637" y="4936800"/>
            <a:ext cx="2661600" cy="4155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500">
                <a:solidFill>
                  <a:srgbClr val="171616"/>
                </a:solidFill>
                <a:latin typeface="Poppins Medium"/>
                <a:ea typeface="Poppins Medium"/>
                <a:cs typeface="Poppins Medium"/>
                <a:sym typeface="Poppins Medium"/>
              </a:rPr>
              <a:t>How devices connect to the internet and transfer data</a:t>
            </a:r>
            <a:endParaRPr sz="1500">
              <a:solidFill>
                <a:srgbClr val="171616"/>
              </a:solidFill>
              <a:latin typeface="Poppins Medium"/>
              <a:ea typeface="Poppins Medium"/>
              <a:cs typeface="Poppins Medium"/>
              <a:sym typeface="Poppins Medium"/>
            </a:endParaRPr>
          </a:p>
        </p:txBody>
      </p:sp>
      <p:sp>
        <p:nvSpPr>
          <p:cNvPr id="307" name="Google Shape;307;g177c6646344_0_17"/>
          <p:cNvSpPr txBox="1"/>
          <p:nvPr/>
        </p:nvSpPr>
        <p:spPr>
          <a:xfrm>
            <a:off x="1630638" y="4534688"/>
            <a:ext cx="2541900" cy="4926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000" b="1">
                <a:solidFill>
                  <a:srgbClr val="002D70"/>
                </a:solidFill>
                <a:latin typeface="Poppins"/>
                <a:ea typeface="Poppins"/>
                <a:cs typeface="Poppins"/>
                <a:sym typeface="Poppins"/>
              </a:rPr>
              <a:t>Communications</a:t>
            </a:r>
            <a:endParaRPr sz="1700" b="1"/>
          </a:p>
        </p:txBody>
      </p:sp>
      <p:sp>
        <p:nvSpPr>
          <p:cNvPr id="308" name="Google Shape;308;g177c6646344_0_17"/>
          <p:cNvSpPr txBox="1"/>
          <p:nvPr/>
        </p:nvSpPr>
        <p:spPr>
          <a:xfrm>
            <a:off x="1630637" y="5736100"/>
            <a:ext cx="2661600" cy="6234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500">
                <a:solidFill>
                  <a:srgbClr val="171616"/>
                </a:solidFill>
                <a:latin typeface="Poppins Medium"/>
                <a:ea typeface="Poppins Medium"/>
                <a:cs typeface="Poppins Medium"/>
                <a:sym typeface="Poppins Medium"/>
              </a:rPr>
              <a:t>Runs on the device’s processor and controls its functionality</a:t>
            </a:r>
            <a:endParaRPr sz="1500">
              <a:solidFill>
                <a:srgbClr val="171616"/>
              </a:solidFill>
              <a:latin typeface="Poppins Medium"/>
              <a:ea typeface="Poppins Medium"/>
              <a:cs typeface="Poppins Medium"/>
              <a:sym typeface="Poppins Medium"/>
            </a:endParaRPr>
          </a:p>
        </p:txBody>
      </p:sp>
      <p:sp>
        <p:nvSpPr>
          <p:cNvPr id="309" name="Google Shape;309;g177c6646344_0_17"/>
          <p:cNvSpPr txBox="1"/>
          <p:nvPr/>
        </p:nvSpPr>
        <p:spPr>
          <a:xfrm>
            <a:off x="1630638" y="5334000"/>
            <a:ext cx="2269200" cy="4926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000" b="1">
                <a:solidFill>
                  <a:srgbClr val="002D70"/>
                </a:solidFill>
                <a:latin typeface="Poppins"/>
                <a:ea typeface="Poppins"/>
                <a:cs typeface="Poppins"/>
                <a:sym typeface="Poppins"/>
              </a:rPr>
              <a:t>Device Software</a:t>
            </a:r>
            <a:endParaRPr sz="1700" b="1"/>
          </a:p>
        </p:txBody>
      </p:sp>
      <p:sp>
        <p:nvSpPr>
          <p:cNvPr id="310" name="Google Shape;310;g177c6646344_0_17"/>
          <p:cNvSpPr txBox="1"/>
          <p:nvPr/>
        </p:nvSpPr>
        <p:spPr>
          <a:xfrm>
            <a:off x="1630637" y="6748425"/>
            <a:ext cx="2661600" cy="4155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500">
                <a:solidFill>
                  <a:srgbClr val="171616"/>
                </a:solidFill>
                <a:latin typeface="Poppins Medium"/>
                <a:ea typeface="Poppins Medium"/>
                <a:cs typeface="Poppins Medium"/>
                <a:sym typeface="Poppins Medium"/>
              </a:rPr>
              <a:t>Embedded into ‘Things’</a:t>
            </a:r>
            <a:endParaRPr sz="1500">
              <a:solidFill>
                <a:srgbClr val="171616"/>
              </a:solidFill>
              <a:latin typeface="Poppins Medium"/>
              <a:ea typeface="Poppins Medium"/>
              <a:cs typeface="Poppins Medium"/>
              <a:sym typeface="Poppins Medium"/>
            </a:endParaRPr>
          </a:p>
          <a:p>
            <a:pPr marL="0" marR="0" lvl="0" indent="0" algn="l" rtl="0">
              <a:lnSpc>
                <a:spcPct val="90000"/>
              </a:lnSpc>
              <a:spcBef>
                <a:spcPts val="0"/>
              </a:spcBef>
              <a:spcAft>
                <a:spcPts val="0"/>
              </a:spcAft>
              <a:buNone/>
            </a:pPr>
            <a:r>
              <a:rPr lang="en-US" sz="1500">
                <a:solidFill>
                  <a:srgbClr val="171616"/>
                </a:solidFill>
                <a:latin typeface="Poppins Medium"/>
                <a:ea typeface="Poppins Medium"/>
                <a:cs typeface="Poppins Medium"/>
                <a:sym typeface="Poppins Medium"/>
              </a:rPr>
              <a:t>in the IoT</a:t>
            </a:r>
            <a:endParaRPr sz="1500">
              <a:solidFill>
                <a:srgbClr val="171616"/>
              </a:solidFill>
              <a:latin typeface="Poppins Medium"/>
              <a:ea typeface="Poppins Medium"/>
              <a:cs typeface="Poppins Medium"/>
              <a:sym typeface="Poppins Medium"/>
            </a:endParaRPr>
          </a:p>
        </p:txBody>
      </p:sp>
      <p:sp>
        <p:nvSpPr>
          <p:cNvPr id="311" name="Google Shape;311;g177c6646344_0_17"/>
          <p:cNvSpPr txBox="1"/>
          <p:nvPr/>
        </p:nvSpPr>
        <p:spPr>
          <a:xfrm>
            <a:off x="1630638" y="6324600"/>
            <a:ext cx="2541900" cy="4926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2000" b="1">
                <a:solidFill>
                  <a:srgbClr val="002D70"/>
                </a:solidFill>
                <a:latin typeface="Poppins"/>
                <a:ea typeface="Poppins"/>
                <a:cs typeface="Poppins"/>
                <a:sym typeface="Poppins"/>
              </a:rPr>
              <a:t>Device Hardware</a:t>
            </a:r>
            <a:endParaRPr sz="1700" b="1"/>
          </a:p>
        </p:txBody>
      </p:sp>
      <p:sp>
        <p:nvSpPr>
          <p:cNvPr id="312" name="Google Shape;312;g177c6646344_0_17"/>
          <p:cNvSpPr txBox="1"/>
          <p:nvPr/>
        </p:nvSpPr>
        <p:spPr>
          <a:xfrm>
            <a:off x="2231524" y="9398700"/>
            <a:ext cx="18513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b="1">
                <a:solidFill>
                  <a:schemeClr val="lt1"/>
                </a:solidFill>
                <a:latin typeface="Poppins"/>
                <a:ea typeface="Poppins"/>
                <a:cs typeface="Poppins"/>
                <a:sym typeface="Poppins"/>
              </a:rPr>
              <a:t>Registration</a:t>
            </a:r>
            <a:endParaRPr>
              <a:solidFill>
                <a:schemeClr val="lt1"/>
              </a:solidFill>
              <a:latin typeface="Poppins SemiBold"/>
              <a:ea typeface="Poppins SemiBold"/>
              <a:cs typeface="Poppins SemiBold"/>
              <a:sym typeface="Poppins SemiBold"/>
            </a:endParaRPr>
          </a:p>
        </p:txBody>
      </p:sp>
      <p:sp>
        <p:nvSpPr>
          <p:cNvPr id="313" name="Google Shape;313;g177c6646344_0_17"/>
          <p:cNvSpPr txBox="1"/>
          <p:nvPr/>
        </p:nvSpPr>
        <p:spPr>
          <a:xfrm>
            <a:off x="4380811" y="9382825"/>
            <a:ext cx="18513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b="1">
                <a:solidFill>
                  <a:schemeClr val="lt1"/>
                </a:solidFill>
                <a:latin typeface="Poppins"/>
                <a:ea typeface="Poppins"/>
                <a:cs typeface="Poppins"/>
                <a:sym typeface="Poppins"/>
              </a:rPr>
              <a:t>Create an Application</a:t>
            </a:r>
            <a:endParaRPr>
              <a:solidFill>
                <a:schemeClr val="lt1"/>
              </a:solidFill>
              <a:latin typeface="Poppins SemiBold"/>
              <a:ea typeface="Poppins SemiBold"/>
              <a:cs typeface="Poppins SemiBold"/>
              <a:sym typeface="Poppins SemiBold"/>
            </a:endParaRPr>
          </a:p>
        </p:txBody>
      </p:sp>
      <p:sp>
        <p:nvSpPr>
          <p:cNvPr id="314" name="Google Shape;314;g177c6646344_0_17"/>
          <p:cNvSpPr txBox="1"/>
          <p:nvPr/>
        </p:nvSpPr>
        <p:spPr>
          <a:xfrm>
            <a:off x="6808886" y="9362950"/>
            <a:ext cx="12183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b="1">
                <a:solidFill>
                  <a:schemeClr val="lt1"/>
                </a:solidFill>
                <a:latin typeface="Poppins"/>
                <a:ea typeface="Poppins"/>
                <a:cs typeface="Poppins"/>
                <a:sym typeface="Poppins"/>
              </a:rPr>
              <a:t>Create</a:t>
            </a:r>
            <a:endParaRPr b="1">
              <a:solidFill>
                <a:schemeClr val="lt1"/>
              </a:solidFill>
              <a:latin typeface="Poppins"/>
              <a:ea typeface="Poppins"/>
              <a:cs typeface="Poppins"/>
              <a:sym typeface="Poppins"/>
            </a:endParaRPr>
          </a:p>
          <a:p>
            <a:pPr marL="0" marR="0" lvl="0" indent="0" algn="ctr" rtl="0">
              <a:lnSpc>
                <a:spcPct val="100000"/>
              </a:lnSpc>
              <a:spcBef>
                <a:spcPts val="0"/>
              </a:spcBef>
              <a:spcAft>
                <a:spcPts val="0"/>
              </a:spcAft>
              <a:buNone/>
            </a:pPr>
            <a:r>
              <a:rPr lang="en-US" b="1">
                <a:solidFill>
                  <a:schemeClr val="lt1"/>
                </a:solidFill>
                <a:latin typeface="Poppins"/>
                <a:ea typeface="Poppins"/>
                <a:cs typeface="Poppins"/>
                <a:sym typeface="Poppins"/>
              </a:rPr>
              <a:t>Device</a:t>
            </a:r>
            <a:endParaRPr>
              <a:solidFill>
                <a:schemeClr val="lt1"/>
              </a:solidFill>
              <a:latin typeface="Poppins SemiBold"/>
              <a:ea typeface="Poppins SemiBold"/>
              <a:cs typeface="Poppins SemiBold"/>
              <a:sym typeface="Poppins SemiBold"/>
            </a:endParaRPr>
          </a:p>
        </p:txBody>
      </p:sp>
      <p:sp>
        <p:nvSpPr>
          <p:cNvPr id="315" name="Google Shape;315;g177c6646344_0_17"/>
          <p:cNvSpPr txBox="1"/>
          <p:nvPr/>
        </p:nvSpPr>
        <p:spPr>
          <a:xfrm>
            <a:off x="8877498" y="9382825"/>
            <a:ext cx="13245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b="1">
                <a:solidFill>
                  <a:schemeClr val="lt1"/>
                </a:solidFill>
                <a:latin typeface="Poppins"/>
                <a:ea typeface="Poppins"/>
                <a:cs typeface="Poppins"/>
                <a:sym typeface="Poppins"/>
              </a:rPr>
              <a:t>Data</a:t>
            </a:r>
            <a:endParaRPr b="1">
              <a:solidFill>
                <a:schemeClr val="lt1"/>
              </a:solidFill>
              <a:latin typeface="Poppins"/>
              <a:ea typeface="Poppins"/>
              <a:cs typeface="Poppins"/>
              <a:sym typeface="Poppins"/>
            </a:endParaRPr>
          </a:p>
          <a:p>
            <a:pPr marL="0" marR="0" lvl="0" indent="0" algn="ctr" rtl="0">
              <a:lnSpc>
                <a:spcPct val="100000"/>
              </a:lnSpc>
              <a:spcBef>
                <a:spcPts val="0"/>
              </a:spcBef>
              <a:spcAft>
                <a:spcPts val="0"/>
              </a:spcAft>
              <a:buNone/>
            </a:pPr>
            <a:r>
              <a:rPr lang="en-US" b="1">
                <a:solidFill>
                  <a:schemeClr val="lt1"/>
                </a:solidFill>
                <a:latin typeface="Poppins"/>
                <a:ea typeface="Poppins"/>
                <a:cs typeface="Poppins"/>
                <a:sym typeface="Poppins"/>
              </a:rPr>
              <a:t>Integration</a:t>
            </a:r>
            <a:endParaRPr>
              <a:solidFill>
                <a:schemeClr val="lt1"/>
              </a:solidFill>
              <a:latin typeface="Poppins SemiBold"/>
              <a:ea typeface="Poppins SemiBold"/>
              <a:cs typeface="Poppins SemiBold"/>
              <a:sym typeface="Poppins SemiBold"/>
            </a:endParaRPr>
          </a:p>
        </p:txBody>
      </p:sp>
      <p:sp>
        <p:nvSpPr>
          <p:cNvPr id="316" name="Google Shape;316;g177c6646344_0_17"/>
          <p:cNvSpPr txBox="1"/>
          <p:nvPr/>
        </p:nvSpPr>
        <p:spPr>
          <a:xfrm>
            <a:off x="10512648" y="9382825"/>
            <a:ext cx="29433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SzPts val="1100"/>
              <a:buNone/>
            </a:pPr>
            <a:r>
              <a:rPr lang="en-US" b="1">
                <a:solidFill>
                  <a:schemeClr val="lt1"/>
                </a:solidFill>
                <a:latin typeface="Poppins"/>
                <a:ea typeface="Poppins"/>
                <a:cs typeface="Poppins"/>
                <a:sym typeface="Poppins"/>
              </a:rPr>
              <a:t>Create Personal Dashboard and Choose Data Widget</a:t>
            </a:r>
            <a:endParaRPr b="1">
              <a:solidFill>
                <a:schemeClr val="lt1"/>
              </a:solidFill>
              <a:latin typeface="Poppins"/>
              <a:ea typeface="Poppins"/>
              <a:cs typeface="Poppins"/>
              <a:sym typeface="Poppins"/>
            </a:endParaRPr>
          </a:p>
        </p:txBody>
      </p:sp>
      <p:sp>
        <p:nvSpPr>
          <p:cNvPr id="317" name="Google Shape;317;g177c6646344_0_17"/>
          <p:cNvSpPr txBox="1"/>
          <p:nvPr/>
        </p:nvSpPr>
        <p:spPr>
          <a:xfrm>
            <a:off x="13598973" y="9398700"/>
            <a:ext cx="30009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b="1">
                <a:solidFill>
                  <a:schemeClr val="lt1"/>
                </a:solidFill>
                <a:latin typeface="Poppins"/>
                <a:ea typeface="Poppins"/>
                <a:cs typeface="Poppins"/>
                <a:sym typeface="Poppins"/>
              </a:rPr>
              <a:t>You’re Good to Go!</a:t>
            </a:r>
            <a:br>
              <a:rPr lang="en-US" b="1">
                <a:solidFill>
                  <a:schemeClr val="lt1"/>
                </a:solidFill>
                <a:latin typeface="Poppins"/>
                <a:ea typeface="Poppins"/>
                <a:cs typeface="Poppins"/>
                <a:sym typeface="Poppins"/>
              </a:rPr>
            </a:br>
            <a:r>
              <a:rPr lang="en-US" b="1">
                <a:solidFill>
                  <a:schemeClr val="lt1"/>
                </a:solidFill>
                <a:latin typeface="Poppins"/>
                <a:ea typeface="Poppins"/>
                <a:cs typeface="Poppins"/>
                <a:sym typeface="Poppins"/>
              </a:rPr>
              <a:t>Orchestrate your IoT Data now</a:t>
            </a:r>
            <a:endParaRPr>
              <a:solidFill>
                <a:schemeClr val="lt1"/>
              </a:solidFill>
              <a:latin typeface="Poppins SemiBold"/>
              <a:ea typeface="Poppins SemiBold"/>
              <a:cs typeface="Poppins SemiBold"/>
              <a:sym typeface="Poppins SemiBold"/>
            </a:endParaRPr>
          </a:p>
        </p:txBody>
      </p:sp>
      <p:pic>
        <p:nvPicPr>
          <p:cNvPr id="318" name="Google Shape;318;g177c6646344_0_17"/>
          <p:cNvPicPr preferRelativeResize="0"/>
          <p:nvPr/>
        </p:nvPicPr>
        <p:blipFill rotWithShape="1">
          <a:blip r:embed="rId7">
            <a:alphaModFix/>
          </a:blip>
          <a:srcRect/>
          <a:stretch/>
        </p:blipFill>
        <p:spPr>
          <a:xfrm>
            <a:off x="15253984" y="451300"/>
            <a:ext cx="2077317" cy="641371"/>
          </a:xfrm>
          <a:prstGeom prst="rect">
            <a:avLst/>
          </a:prstGeom>
          <a:noFill/>
          <a:ln>
            <a:noFill/>
          </a:ln>
        </p:spPr>
      </p:pic>
      <p:pic>
        <p:nvPicPr>
          <p:cNvPr id="319" name="Google Shape;319;g177c6646344_0_17"/>
          <p:cNvPicPr preferRelativeResize="0"/>
          <p:nvPr/>
        </p:nvPicPr>
        <p:blipFill>
          <a:blip r:embed="rId8">
            <a:alphaModFix/>
          </a:blip>
          <a:stretch>
            <a:fillRect/>
          </a:stretch>
        </p:blipFill>
        <p:spPr>
          <a:xfrm>
            <a:off x="1028688" y="6446713"/>
            <a:ext cx="431100" cy="431100"/>
          </a:xfrm>
          <a:prstGeom prst="rect">
            <a:avLst/>
          </a:prstGeom>
          <a:noFill/>
          <a:ln>
            <a:noFill/>
          </a:ln>
        </p:spPr>
      </p:pic>
      <p:pic>
        <p:nvPicPr>
          <p:cNvPr id="320" name="Google Shape;320;g177c6646344_0_17"/>
          <p:cNvPicPr preferRelativeResize="0"/>
          <p:nvPr/>
        </p:nvPicPr>
        <p:blipFill>
          <a:blip r:embed="rId9">
            <a:alphaModFix/>
          </a:blip>
          <a:stretch>
            <a:fillRect/>
          </a:stretch>
        </p:blipFill>
        <p:spPr>
          <a:xfrm>
            <a:off x="1028688" y="5454014"/>
            <a:ext cx="431100" cy="431069"/>
          </a:xfrm>
          <a:prstGeom prst="rect">
            <a:avLst/>
          </a:prstGeom>
          <a:noFill/>
          <a:ln>
            <a:noFill/>
          </a:ln>
        </p:spPr>
      </p:pic>
      <p:pic>
        <p:nvPicPr>
          <p:cNvPr id="321" name="Google Shape;321;g177c6646344_0_17"/>
          <p:cNvPicPr preferRelativeResize="0"/>
          <p:nvPr/>
        </p:nvPicPr>
        <p:blipFill>
          <a:blip r:embed="rId10">
            <a:alphaModFix/>
          </a:blip>
          <a:stretch>
            <a:fillRect/>
          </a:stretch>
        </p:blipFill>
        <p:spPr>
          <a:xfrm>
            <a:off x="1028688" y="4669288"/>
            <a:ext cx="431100" cy="431100"/>
          </a:xfrm>
          <a:prstGeom prst="rect">
            <a:avLst/>
          </a:prstGeom>
          <a:noFill/>
          <a:ln>
            <a:noFill/>
          </a:ln>
        </p:spPr>
      </p:pic>
      <p:pic>
        <p:nvPicPr>
          <p:cNvPr id="322" name="Google Shape;322;g177c6646344_0_17"/>
          <p:cNvPicPr preferRelativeResize="0"/>
          <p:nvPr/>
        </p:nvPicPr>
        <p:blipFill>
          <a:blip r:embed="rId11">
            <a:alphaModFix/>
          </a:blip>
          <a:stretch>
            <a:fillRect/>
          </a:stretch>
        </p:blipFill>
        <p:spPr>
          <a:xfrm>
            <a:off x="1028688" y="3532826"/>
            <a:ext cx="431100" cy="431100"/>
          </a:xfrm>
          <a:prstGeom prst="rect">
            <a:avLst/>
          </a:prstGeom>
          <a:noFill/>
          <a:ln>
            <a:noFill/>
          </a:ln>
        </p:spPr>
      </p:pic>
      <p:pic>
        <p:nvPicPr>
          <p:cNvPr id="323" name="Google Shape;323;g177c6646344_0_17"/>
          <p:cNvPicPr preferRelativeResize="0"/>
          <p:nvPr/>
        </p:nvPicPr>
        <p:blipFill>
          <a:blip r:embed="rId12">
            <a:alphaModFix/>
          </a:blip>
          <a:stretch>
            <a:fillRect/>
          </a:stretch>
        </p:blipFill>
        <p:spPr>
          <a:xfrm>
            <a:off x="1028688" y="1311501"/>
            <a:ext cx="431100" cy="431100"/>
          </a:xfrm>
          <a:prstGeom prst="rect">
            <a:avLst/>
          </a:prstGeom>
          <a:noFill/>
          <a:ln>
            <a:noFill/>
          </a:ln>
        </p:spPr>
      </p:pic>
      <p:sp>
        <p:nvSpPr>
          <p:cNvPr id="324" name="Google Shape;324;g177c6646344_0_17"/>
          <p:cNvSpPr txBox="1"/>
          <p:nvPr/>
        </p:nvSpPr>
        <p:spPr>
          <a:xfrm>
            <a:off x="1062138" y="1280750"/>
            <a:ext cx="36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lt1"/>
                </a:solidFill>
                <a:latin typeface="Poppins"/>
                <a:ea typeface="Poppins"/>
                <a:cs typeface="Poppins"/>
                <a:sym typeface="Poppins"/>
              </a:rPr>
              <a:t>5</a:t>
            </a:r>
            <a:endParaRPr>
              <a:solidFill>
                <a:schemeClr val="lt1"/>
              </a:solidFill>
            </a:endParaRPr>
          </a:p>
        </p:txBody>
      </p:sp>
      <p:sp>
        <p:nvSpPr>
          <p:cNvPr id="325" name="Google Shape;325;g177c6646344_0_17"/>
          <p:cNvSpPr txBox="1"/>
          <p:nvPr/>
        </p:nvSpPr>
        <p:spPr>
          <a:xfrm>
            <a:off x="1062138" y="3502075"/>
            <a:ext cx="36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lt1"/>
                </a:solidFill>
                <a:latin typeface="Poppins"/>
                <a:ea typeface="Poppins"/>
                <a:cs typeface="Poppins"/>
                <a:sym typeface="Poppins"/>
              </a:rPr>
              <a:t>4</a:t>
            </a:r>
            <a:endParaRPr>
              <a:solidFill>
                <a:schemeClr val="lt1"/>
              </a:solidFill>
            </a:endParaRPr>
          </a:p>
        </p:txBody>
      </p:sp>
      <p:sp>
        <p:nvSpPr>
          <p:cNvPr id="326" name="Google Shape;326;g177c6646344_0_17"/>
          <p:cNvSpPr txBox="1"/>
          <p:nvPr/>
        </p:nvSpPr>
        <p:spPr>
          <a:xfrm>
            <a:off x="1062138" y="4638538"/>
            <a:ext cx="36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lt1"/>
                </a:solidFill>
                <a:latin typeface="Poppins"/>
                <a:ea typeface="Poppins"/>
                <a:cs typeface="Poppins"/>
                <a:sym typeface="Poppins"/>
              </a:rPr>
              <a:t>3</a:t>
            </a:r>
            <a:endParaRPr>
              <a:solidFill>
                <a:schemeClr val="lt1"/>
              </a:solidFill>
            </a:endParaRPr>
          </a:p>
        </p:txBody>
      </p:sp>
      <p:sp>
        <p:nvSpPr>
          <p:cNvPr id="327" name="Google Shape;327;g177c6646344_0_17"/>
          <p:cNvSpPr txBox="1"/>
          <p:nvPr/>
        </p:nvSpPr>
        <p:spPr>
          <a:xfrm>
            <a:off x="1062138" y="5423250"/>
            <a:ext cx="36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lt1"/>
                </a:solidFill>
                <a:latin typeface="Poppins"/>
                <a:ea typeface="Poppins"/>
                <a:cs typeface="Poppins"/>
                <a:sym typeface="Poppins"/>
              </a:rPr>
              <a:t>2</a:t>
            </a:r>
            <a:endParaRPr>
              <a:solidFill>
                <a:schemeClr val="lt1"/>
              </a:solidFill>
            </a:endParaRPr>
          </a:p>
        </p:txBody>
      </p:sp>
      <p:sp>
        <p:nvSpPr>
          <p:cNvPr id="328" name="Google Shape;328;g177c6646344_0_17"/>
          <p:cNvSpPr txBox="1"/>
          <p:nvPr/>
        </p:nvSpPr>
        <p:spPr>
          <a:xfrm>
            <a:off x="1062138" y="6415950"/>
            <a:ext cx="364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chemeClr val="lt1"/>
                </a:solidFill>
                <a:latin typeface="Poppins"/>
                <a:ea typeface="Poppins"/>
                <a:cs typeface="Poppins"/>
                <a:sym typeface="Poppins"/>
              </a:rPr>
              <a:t>1</a:t>
            </a:r>
            <a:endParaRPr>
              <a:solidFill>
                <a:schemeClr val="lt1"/>
              </a:solidFill>
            </a:endParaRPr>
          </a:p>
        </p:txBody>
      </p:sp>
      <p:sp>
        <p:nvSpPr>
          <p:cNvPr id="329" name="Google Shape;329;g177c6646344_0_17"/>
          <p:cNvSpPr txBox="1"/>
          <p:nvPr/>
        </p:nvSpPr>
        <p:spPr>
          <a:xfrm>
            <a:off x="1028700" y="205154"/>
            <a:ext cx="13757700" cy="769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000" b="1">
                <a:solidFill>
                  <a:srgbClr val="002D70"/>
                </a:solidFill>
                <a:latin typeface="Poppins"/>
                <a:ea typeface="Poppins"/>
                <a:cs typeface="Poppins"/>
                <a:sym typeface="Poppins"/>
              </a:rPr>
              <a:t>Technology Stack</a:t>
            </a:r>
            <a:endParaRPr sz="800"/>
          </a:p>
        </p:txBody>
      </p:sp>
      <p:pic>
        <p:nvPicPr>
          <p:cNvPr id="330" name="Google Shape;330;g177c6646344_0_17"/>
          <p:cNvPicPr preferRelativeResize="0"/>
          <p:nvPr/>
        </p:nvPicPr>
        <p:blipFill>
          <a:blip r:embed="rId13">
            <a:alphaModFix/>
          </a:blip>
          <a:stretch>
            <a:fillRect/>
          </a:stretch>
        </p:blipFill>
        <p:spPr>
          <a:xfrm>
            <a:off x="4285325" y="3451436"/>
            <a:ext cx="9360624" cy="1058375"/>
          </a:xfrm>
          <a:prstGeom prst="rect">
            <a:avLst/>
          </a:prstGeom>
          <a:noFill/>
          <a:ln>
            <a:noFill/>
          </a:ln>
        </p:spPr>
      </p:pic>
      <p:pic>
        <p:nvPicPr>
          <p:cNvPr id="331" name="Google Shape;331;g177c6646344_0_17"/>
          <p:cNvPicPr preferRelativeResize="0"/>
          <p:nvPr/>
        </p:nvPicPr>
        <p:blipFill rotWithShape="1">
          <a:blip r:embed="rId7">
            <a:alphaModFix/>
          </a:blip>
          <a:srcRect/>
          <a:stretch/>
        </p:blipFill>
        <p:spPr>
          <a:xfrm>
            <a:off x="7442076" y="3530125"/>
            <a:ext cx="2791650" cy="861900"/>
          </a:xfrm>
          <a:prstGeom prst="rect">
            <a:avLst/>
          </a:prstGeom>
          <a:noFill/>
          <a:ln>
            <a:noFill/>
          </a:ln>
        </p:spPr>
      </p:pic>
      <p:sp>
        <p:nvSpPr>
          <p:cNvPr id="332" name="Google Shape;332;g177c6646344_0_17"/>
          <p:cNvSpPr txBox="1"/>
          <p:nvPr/>
        </p:nvSpPr>
        <p:spPr>
          <a:xfrm>
            <a:off x="5789200" y="5821875"/>
            <a:ext cx="7575000" cy="1938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a:solidFill>
                  <a:srgbClr val="002D70"/>
                </a:solidFill>
                <a:latin typeface="Poppins Medium"/>
                <a:ea typeface="Poppins Medium"/>
                <a:cs typeface="Poppins Medium"/>
                <a:sym typeface="Poppins Medium"/>
              </a:rPr>
              <a:t>We provide library for device written with C, C#. NodeJS and python language</a:t>
            </a:r>
            <a:endParaRPr>
              <a:solidFill>
                <a:srgbClr val="002D70"/>
              </a:solidFill>
              <a:latin typeface="Poppins Medium"/>
              <a:ea typeface="Poppins Medium"/>
              <a:cs typeface="Poppins Medium"/>
              <a:sym typeface="Poppins Medium"/>
            </a:endParaRPr>
          </a:p>
        </p:txBody>
      </p:sp>
      <p:sp>
        <p:nvSpPr>
          <p:cNvPr id="333" name="Google Shape;333;g177c6646344_0_17"/>
          <p:cNvSpPr txBox="1"/>
          <p:nvPr/>
        </p:nvSpPr>
        <p:spPr>
          <a:xfrm>
            <a:off x="5681527" y="5458250"/>
            <a:ext cx="238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rgbClr val="002D70"/>
                </a:solidFill>
                <a:latin typeface="Poppins"/>
                <a:ea typeface="Poppins"/>
                <a:cs typeface="Poppins"/>
                <a:sym typeface="Poppins"/>
              </a:rPr>
              <a:t>Device Library</a:t>
            </a:r>
            <a:endParaRPr sz="1800" b="1"/>
          </a:p>
        </p:txBody>
      </p:sp>
      <p:pic>
        <p:nvPicPr>
          <p:cNvPr id="334" name="Google Shape;334;g177c6646344_0_17"/>
          <p:cNvPicPr preferRelativeResize="0"/>
          <p:nvPr/>
        </p:nvPicPr>
        <p:blipFill>
          <a:blip r:embed="rId14">
            <a:alphaModFix/>
          </a:blip>
          <a:stretch>
            <a:fillRect/>
          </a:stretch>
        </p:blipFill>
        <p:spPr>
          <a:xfrm>
            <a:off x="4736251" y="4675038"/>
            <a:ext cx="634375" cy="603800"/>
          </a:xfrm>
          <a:prstGeom prst="rect">
            <a:avLst/>
          </a:prstGeom>
          <a:noFill/>
          <a:ln>
            <a:noFill/>
          </a:ln>
        </p:spPr>
      </p:pic>
      <p:pic>
        <p:nvPicPr>
          <p:cNvPr id="335" name="Google Shape;335;g177c6646344_0_17"/>
          <p:cNvPicPr preferRelativeResize="0"/>
          <p:nvPr/>
        </p:nvPicPr>
        <p:blipFill>
          <a:blip r:embed="rId15">
            <a:alphaModFix/>
          </a:blip>
          <a:stretch>
            <a:fillRect/>
          </a:stretch>
        </p:blipFill>
        <p:spPr>
          <a:xfrm>
            <a:off x="4664261" y="6521787"/>
            <a:ext cx="752894" cy="431100"/>
          </a:xfrm>
          <a:prstGeom prst="rect">
            <a:avLst/>
          </a:prstGeom>
          <a:noFill/>
          <a:ln>
            <a:noFill/>
          </a:ln>
        </p:spPr>
      </p:pic>
      <p:pic>
        <p:nvPicPr>
          <p:cNvPr id="336" name="Google Shape;336;g177c6646344_0_17"/>
          <p:cNvPicPr preferRelativeResize="0"/>
          <p:nvPr/>
        </p:nvPicPr>
        <p:blipFill>
          <a:blip r:embed="rId16">
            <a:alphaModFix/>
          </a:blip>
          <a:stretch>
            <a:fillRect/>
          </a:stretch>
        </p:blipFill>
        <p:spPr>
          <a:xfrm>
            <a:off x="4716574" y="5556050"/>
            <a:ext cx="673721" cy="492600"/>
          </a:xfrm>
          <a:prstGeom prst="rect">
            <a:avLst/>
          </a:prstGeom>
          <a:noFill/>
          <a:ln>
            <a:noFill/>
          </a:ln>
        </p:spPr>
      </p:pic>
      <p:sp>
        <p:nvSpPr>
          <p:cNvPr id="337" name="Google Shape;337;g177c6646344_0_17"/>
          <p:cNvSpPr txBox="1"/>
          <p:nvPr/>
        </p:nvSpPr>
        <p:spPr>
          <a:xfrm>
            <a:off x="13985925" y="2151300"/>
            <a:ext cx="2719800" cy="112530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1700">
                <a:solidFill>
                  <a:srgbClr val="002D70"/>
                </a:solidFill>
                <a:latin typeface="Poppins Medium"/>
                <a:ea typeface="Poppins Medium"/>
                <a:cs typeface="Poppins Medium"/>
                <a:sym typeface="Poppins Medium"/>
              </a:rPr>
              <a:t>Things</a:t>
            </a:r>
            <a:endParaRPr sz="1700">
              <a:solidFill>
                <a:srgbClr val="002D70"/>
              </a:solidFill>
              <a:latin typeface="Poppins Medium"/>
              <a:ea typeface="Poppins Medium"/>
              <a:cs typeface="Poppins Medium"/>
              <a:sym typeface="Poppins Medium"/>
            </a:endParaRPr>
          </a:p>
          <a:p>
            <a:pPr marL="0" marR="0" lvl="0" indent="0" algn="l" rtl="0">
              <a:lnSpc>
                <a:spcPct val="110000"/>
              </a:lnSpc>
              <a:spcBef>
                <a:spcPts val="0"/>
              </a:spcBef>
              <a:spcAft>
                <a:spcPts val="0"/>
              </a:spcAft>
              <a:buNone/>
            </a:pPr>
            <a:r>
              <a:rPr lang="en-US" sz="1700">
                <a:solidFill>
                  <a:srgbClr val="0093AD"/>
                </a:solidFill>
                <a:latin typeface="Poppins Medium"/>
                <a:ea typeface="Poppins Medium"/>
                <a:cs typeface="Poppins Medium"/>
                <a:sym typeface="Poppins Medium"/>
              </a:rPr>
              <a:t>Physical objects found in your home, workplace and everyday life</a:t>
            </a:r>
            <a:endParaRPr sz="1700">
              <a:solidFill>
                <a:srgbClr val="0093AD"/>
              </a:solidFill>
              <a:latin typeface="Poppins Medium"/>
              <a:ea typeface="Poppins Medium"/>
              <a:cs typeface="Poppins Medium"/>
              <a:sym typeface="Poppins Medium"/>
            </a:endParaRPr>
          </a:p>
        </p:txBody>
      </p:sp>
      <p:pic>
        <p:nvPicPr>
          <p:cNvPr id="338" name="Google Shape;338;g177c6646344_0_17"/>
          <p:cNvPicPr preferRelativeResize="0"/>
          <p:nvPr/>
        </p:nvPicPr>
        <p:blipFill>
          <a:blip r:embed="rId17">
            <a:alphaModFix/>
          </a:blip>
          <a:stretch>
            <a:fillRect/>
          </a:stretch>
        </p:blipFill>
        <p:spPr>
          <a:xfrm>
            <a:off x="13903775" y="3681601"/>
            <a:ext cx="3427521" cy="4094950"/>
          </a:xfrm>
          <a:prstGeom prst="rect">
            <a:avLst/>
          </a:prstGeom>
          <a:noFill/>
          <a:ln>
            <a:noFill/>
          </a:ln>
        </p:spPr>
      </p:pic>
      <p:pic>
        <p:nvPicPr>
          <p:cNvPr id="339" name="Google Shape;339;g177c6646344_0_17"/>
          <p:cNvPicPr preferRelativeResize="0"/>
          <p:nvPr/>
        </p:nvPicPr>
        <p:blipFill>
          <a:blip r:embed="rId18">
            <a:alphaModFix/>
          </a:blip>
          <a:stretch>
            <a:fillRect/>
          </a:stretch>
        </p:blipFill>
        <p:spPr>
          <a:xfrm>
            <a:off x="2133598" y="7956000"/>
            <a:ext cx="14096998" cy="1373375"/>
          </a:xfrm>
          <a:prstGeom prst="rect">
            <a:avLst/>
          </a:prstGeom>
          <a:noFill/>
          <a:ln>
            <a:noFill/>
          </a:ln>
        </p:spPr>
      </p:pic>
      <p:sp>
        <p:nvSpPr>
          <p:cNvPr id="340" name="Google Shape;340;g177c6646344_0_17"/>
          <p:cNvSpPr txBox="1"/>
          <p:nvPr/>
        </p:nvSpPr>
        <p:spPr>
          <a:xfrm>
            <a:off x="6629400" y="7467600"/>
            <a:ext cx="6019800" cy="461700"/>
          </a:xfrm>
          <a:prstGeom prst="rect">
            <a:avLst/>
          </a:prstGeom>
          <a:noFill/>
          <a:ln>
            <a:noFill/>
          </a:ln>
        </p:spPr>
        <p:txBody>
          <a:bodyPr spcFirstLastPara="1" wrap="square" lIns="0" tIns="91425" rIns="91425" bIns="91425" anchor="t" anchorCtr="0">
            <a:spAutoFit/>
          </a:bodyPr>
          <a:lstStyle/>
          <a:p>
            <a:pPr marL="0" lvl="0" indent="0" algn="l" rtl="0">
              <a:spcBef>
                <a:spcPts val="0"/>
              </a:spcBef>
              <a:spcAft>
                <a:spcPts val="0"/>
              </a:spcAft>
              <a:buNone/>
            </a:pPr>
            <a:r>
              <a:rPr lang="en-US" sz="1800" b="1">
                <a:solidFill>
                  <a:schemeClr val="lt1"/>
                </a:solidFill>
                <a:latin typeface="Poppins"/>
                <a:ea typeface="Poppins"/>
                <a:cs typeface="Poppins"/>
                <a:sym typeface="Poppins"/>
              </a:rPr>
              <a:t>Step by step using Telkom IoT Platform</a:t>
            </a:r>
            <a:endParaRPr sz="1800" b="1">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g173892e7f7b_6_75"/>
          <p:cNvPicPr preferRelativeResize="0"/>
          <p:nvPr/>
        </p:nvPicPr>
        <p:blipFill rotWithShape="1">
          <a:blip r:embed="rId3">
            <a:alphaModFix/>
          </a:blip>
          <a:srcRect/>
          <a:stretch/>
        </p:blipFill>
        <p:spPr>
          <a:xfrm>
            <a:off x="16783333" y="7439787"/>
            <a:ext cx="951933" cy="951933"/>
          </a:xfrm>
          <a:prstGeom prst="rect">
            <a:avLst/>
          </a:prstGeom>
          <a:noFill/>
          <a:ln>
            <a:noFill/>
          </a:ln>
        </p:spPr>
      </p:pic>
      <p:cxnSp>
        <p:nvCxnSpPr>
          <p:cNvPr id="346" name="Google Shape;346;g173892e7f7b_6_75"/>
          <p:cNvCxnSpPr/>
          <p:nvPr/>
        </p:nvCxnSpPr>
        <p:spPr>
          <a:xfrm flipH="1">
            <a:off x="4636098" y="1809884"/>
            <a:ext cx="28500" cy="7439100"/>
          </a:xfrm>
          <a:prstGeom prst="straightConnector1">
            <a:avLst/>
          </a:prstGeom>
          <a:noFill/>
          <a:ln w="9525" cap="flat" cmpd="sng">
            <a:solidFill>
              <a:srgbClr val="002D70"/>
            </a:solidFill>
            <a:prstDash val="solid"/>
            <a:round/>
            <a:headEnd type="none" w="sm" len="sm"/>
            <a:tailEnd type="none" w="sm" len="sm"/>
          </a:ln>
        </p:spPr>
      </p:cxnSp>
      <p:pic>
        <p:nvPicPr>
          <p:cNvPr id="347" name="Google Shape;347;g173892e7f7b_6_75"/>
          <p:cNvPicPr preferRelativeResize="0"/>
          <p:nvPr/>
        </p:nvPicPr>
        <p:blipFill rotWithShape="1">
          <a:blip r:embed="rId4">
            <a:alphaModFix/>
          </a:blip>
          <a:srcRect l="28141" r="3185"/>
          <a:stretch/>
        </p:blipFill>
        <p:spPr>
          <a:xfrm>
            <a:off x="9872038" y="2148963"/>
            <a:ext cx="8487114" cy="8239372"/>
          </a:xfrm>
          <a:prstGeom prst="rect">
            <a:avLst/>
          </a:prstGeom>
          <a:noFill/>
          <a:ln>
            <a:noFill/>
          </a:ln>
        </p:spPr>
      </p:pic>
      <p:sp>
        <p:nvSpPr>
          <p:cNvPr id="348" name="Google Shape;348;g173892e7f7b_6_75"/>
          <p:cNvSpPr txBox="1"/>
          <p:nvPr/>
        </p:nvSpPr>
        <p:spPr>
          <a:xfrm>
            <a:off x="4775100" y="2572558"/>
            <a:ext cx="5357700" cy="1117500"/>
          </a:xfrm>
          <a:prstGeom prst="rect">
            <a:avLst/>
          </a:prstGeom>
          <a:noFill/>
          <a:ln>
            <a:noFill/>
          </a:ln>
        </p:spPr>
        <p:txBody>
          <a:bodyPr spcFirstLastPara="1" wrap="square" lIns="0" tIns="0" rIns="0" bIns="0" anchor="t" anchorCtr="0">
            <a:spAutoFit/>
          </a:bodyPr>
          <a:lstStyle/>
          <a:p>
            <a:pPr marL="345438" marR="0" lvl="1" indent="-172720" algn="l" rtl="0">
              <a:lnSpc>
                <a:spcPct val="177048"/>
              </a:lnSpc>
              <a:spcBef>
                <a:spcPts val="0"/>
              </a:spcBef>
              <a:spcAft>
                <a:spcPts val="0"/>
              </a:spcAft>
              <a:buClr>
                <a:srgbClr val="171616"/>
              </a:buClr>
              <a:buSzPts val="1599"/>
              <a:buChar char="•"/>
            </a:pPr>
            <a:r>
              <a:rPr lang="en-US" sz="1599" b="1" dirty="0">
                <a:solidFill>
                  <a:srgbClr val="171616"/>
                </a:solidFill>
                <a:latin typeface="Poppins"/>
                <a:ea typeface="Poppins"/>
                <a:cs typeface="Poppins"/>
                <a:sym typeface="Poppins"/>
              </a:rPr>
              <a:t>Optical Distribution Cabinet (ODC) Monitoring</a:t>
            </a:r>
            <a:endParaRPr b="1" dirty="0"/>
          </a:p>
          <a:p>
            <a:pPr marL="345438" marR="0" lvl="1" indent="-172720" algn="l" rtl="0">
              <a:lnSpc>
                <a:spcPct val="177048"/>
              </a:lnSpc>
              <a:spcBef>
                <a:spcPts val="0"/>
              </a:spcBef>
              <a:spcAft>
                <a:spcPts val="0"/>
              </a:spcAft>
              <a:buClr>
                <a:srgbClr val="171616"/>
              </a:buClr>
              <a:buSzPts val="1599"/>
              <a:buChar char="•"/>
            </a:pPr>
            <a:r>
              <a:rPr lang="en-US" sz="1599" b="1" dirty="0">
                <a:solidFill>
                  <a:srgbClr val="171616"/>
                </a:solidFill>
                <a:latin typeface="Poppins"/>
                <a:ea typeface="Poppins"/>
                <a:cs typeface="Poppins"/>
                <a:sym typeface="Poppins"/>
              </a:rPr>
              <a:t>Safety Systems Digitalization</a:t>
            </a:r>
            <a:endParaRPr sz="1599" b="1" dirty="0">
              <a:solidFill>
                <a:srgbClr val="171616"/>
              </a:solidFill>
              <a:latin typeface="Poppins"/>
              <a:ea typeface="Poppins"/>
              <a:cs typeface="Poppins"/>
              <a:sym typeface="Poppins"/>
            </a:endParaRPr>
          </a:p>
          <a:p>
            <a:pPr marL="345438" marR="0" lvl="1" indent="-172720" algn="l" rtl="0">
              <a:lnSpc>
                <a:spcPct val="177048"/>
              </a:lnSpc>
              <a:spcBef>
                <a:spcPts val="0"/>
              </a:spcBef>
              <a:spcAft>
                <a:spcPts val="0"/>
              </a:spcAft>
              <a:buClr>
                <a:srgbClr val="171616"/>
              </a:buClr>
              <a:buSzPts val="1599"/>
              <a:buFont typeface="Poppins"/>
              <a:buChar char="•"/>
            </a:pPr>
            <a:r>
              <a:rPr lang="en-US" sz="1599" b="1" dirty="0">
                <a:solidFill>
                  <a:srgbClr val="171616"/>
                </a:solidFill>
                <a:latin typeface="Poppins"/>
                <a:ea typeface="Poppins"/>
                <a:cs typeface="Poppins"/>
                <a:sym typeface="Poppins"/>
              </a:rPr>
              <a:t>Digital Inventory Management (DIM)</a:t>
            </a:r>
            <a:endParaRPr sz="1599" b="1" dirty="0">
              <a:solidFill>
                <a:srgbClr val="171616"/>
              </a:solidFill>
              <a:latin typeface="Poppins"/>
              <a:ea typeface="Poppins"/>
              <a:cs typeface="Poppins"/>
              <a:sym typeface="Poppins"/>
            </a:endParaRPr>
          </a:p>
        </p:txBody>
      </p:sp>
      <p:sp>
        <p:nvSpPr>
          <p:cNvPr id="349" name="Google Shape;349;g173892e7f7b_6_75"/>
          <p:cNvSpPr txBox="1"/>
          <p:nvPr/>
        </p:nvSpPr>
        <p:spPr>
          <a:xfrm>
            <a:off x="1787375" y="3001430"/>
            <a:ext cx="2654100" cy="7386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SzPts val="1100"/>
              <a:buFont typeface="Arial"/>
              <a:buNone/>
            </a:pPr>
            <a:r>
              <a:rPr lang="en-US" sz="2000" b="1" dirty="0">
                <a:solidFill>
                  <a:srgbClr val="00BCD4"/>
                </a:solidFill>
                <a:latin typeface="Poppins"/>
                <a:ea typeface="Poppins"/>
                <a:cs typeface="Poppins"/>
                <a:sym typeface="Poppins"/>
              </a:rPr>
              <a:t>Assets &amp; Inventory</a:t>
            </a:r>
            <a:endParaRPr sz="2000" b="1" dirty="0">
              <a:solidFill>
                <a:srgbClr val="00BCD4"/>
              </a:solidFill>
              <a:latin typeface="Poppins"/>
              <a:ea typeface="Poppins"/>
              <a:cs typeface="Poppins"/>
              <a:sym typeface="Poppins"/>
            </a:endParaRPr>
          </a:p>
          <a:p>
            <a:pPr marL="0" marR="0" lvl="0" indent="0" algn="l" rtl="0">
              <a:lnSpc>
                <a:spcPct val="140020"/>
              </a:lnSpc>
              <a:spcBef>
                <a:spcPts val="0"/>
              </a:spcBef>
              <a:spcAft>
                <a:spcPts val="0"/>
              </a:spcAft>
              <a:buNone/>
            </a:pPr>
            <a:endParaRPr sz="1999" b="1" dirty="0">
              <a:solidFill>
                <a:srgbClr val="00BCD4"/>
              </a:solidFill>
              <a:latin typeface="Poppins"/>
              <a:ea typeface="Poppins"/>
              <a:cs typeface="Poppins"/>
              <a:sym typeface="Poppins"/>
            </a:endParaRPr>
          </a:p>
        </p:txBody>
      </p:sp>
      <p:sp>
        <p:nvSpPr>
          <p:cNvPr id="350" name="Google Shape;350;g173892e7f7b_6_75"/>
          <p:cNvSpPr txBox="1"/>
          <p:nvPr/>
        </p:nvSpPr>
        <p:spPr>
          <a:xfrm>
            <a:off x="1787373" y="1926699"/>
            <a:ext cx="2418300" cy="3078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99" b="1" i="0" u="none" strike="noStrike" cap="none">
                <a:solidFill>
                  <a:srgbClr val="002D70"/>
                </a:solidFill>
                <a:latin typeface="Poppins"/>
                <a:ea typeface="Poppins"/>
                <a:cs typeface="Poppins"/>
                <a:sym typeface="Poppins"/>
              </a:rPr>
              <a:t>Industry Category</a:t>
            </a:r>
            <a:endParaRPr/>
          </a:p>
        </p:txBody>
      </p:sp>
      <p:sp>
        <p:nvSpPr>
          <p:cNvPr id="351" name="Google Shape;351;g173892e7f7b_6_75"/>
          <p:cNvSpPr txBox="1"/>
          <p:nvPr/>
        </p:nvSpPr>
        <p:spPr>
          <a:xfrm>
            <a:off x="6172200" y="1926699"/>
            <a:ext cx="1397100" cy="3078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99" b="1" i="0" u="none" strike="noStrike" cap="none">
                <a:solidFill>
                  <a:srgbClr val="002D70"/>
                </a:solidFill>
                <a:latin typeface="Poppins"/>
                <a:ea typeface="Poppins"/>
                <a:cs typeface="Poppins"/>
                <a:sym typeface="Poppins"/>
              </a:rPr>
              <a:t>Use Cases</a:t>
            </a:r>
            <a:endParaRPr sz="1999" b="1" i="0" u="none" strike="noStrike" cap="none">
              <a:solidFill>
                <a:srgbClr val="002D70"/>
              </a:solidFill>
              <a:latin typeface="Poppins"/>
              <a:ea typeface="Poppins"/>
              <a:cs typeface="Poppins"/>
              <a:sym typeface="Poppins"/>
            </a:endParaRPr>
          </a:p>
        </p:txBody>
      </p:sp>
      <p:sp>
        <p:nvSpPr>
          <p:cNvPr id="352" name="Google Shape;352;g173892e7f7b_6_75"/>
          <p:cNvSpPr txBox="1"/>
          <p:nvPr/>
        </p:nvSpPr>
        <p:spPr>
          <a:xfrm>
            <a:off x="4775104" y="4116900"/>
            <a:ext cx="4040400" cy="246000"/>
          </a:xfrm>
          <a:prstGeom prst="rect">
            <a:avLst/>
          </a:prstGeom>
          <a:noFill/>
          <a:ln>
            <a:noFill/>
          </a:ln>
        </p:spPr>
        <p:txBody>
          <a:bodyPr spcFirstLastPara="1" wrap="square" lIns="0" tIns="0" rIns="0" bIns="0" anchor="t" anchorCtr="0">
            <a:spAutoFit/>
          </a:bodyPr>
          <a:lstStyle/>
          <a:p>
            <a:pPr marL="345439" marR="0" lvl="1" indent="-172720" algn="l" rtl="0">
              <a:lnSpc>
                <a:spcPct val="140025"/>
              </a:lnSpc>
              <a:spcBef>
                <a:spcPts val="0"/>
              </a:spcBef>
              <a:spcAft>
                <a:spcPts val="0"/>
              </a:spcAft>
              <a:buClr>
                <a:srgbClr val="171616"/>
              </a:buClr>
              <a:buSzPts val="1599"/>
              <a:buChar char="•"/>
            </a:pPr>
            <a:r>
              <a:rPr lang="en-US" sz="1599" b="1" i="0" u="none" strike="noStrike" cap="none">
                <a:solidFill>
                  <a:srgbClr val="171616"/>
                </a:solidFill>
                <a:latin typeface="Poppins"/>
                <a:ea typeface="Poppins"/>
                <a:cs typeface="Poppins"/>
                <a:sym typeface="Poppins"/>
              </a:rPr>
              <a:t>Smart Public Street Lighting</a:t>
            </a:r>
            <a:endParaRPr sz="1599" b="1" i="0" u="none" strike="noStrike" cap="none">
              <a:solidFill>
                <a:srgbClr val="171616"/>
              </a:solidFill>
              <a:latin typeface="Poppins"/>
              <a:ea typeface="Poppins"/>
              <a:cs typeface="Poppins"/>
              <a:sym typeface="Poppins"/>
            </a:endParaRPr>
          </a:p>
        </p:txBody>
      </p:sp>
      <p:sp>
        <p:nvSpPr>
          <p:cNvPr id="353" name="Google Shape;353;g173892e7f7b_6_75"/>
          <p:cNvSpPr txBox="1"/>
          <p:nvPr/>
        </p:nvSpPr>
        <p:spPr>
          <a:xfrm>
            <a:off x="1787373" y="4120075"/>
            <a:ext cx="2418300" cy="3078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99" b="1" i="0" u="none" strike="noStrike" cap="none">
                <a:solidFill>
                  <a:srgbClr val="00BCD4"/>
                </a:solidFill>
                <a:latin typeface="Poppins"/>
                <a:ea typeface="Poppins"/>
                <a:cs typeface="Poppins"/>
                <a:sym typeface="Poppins"/>
              </a:rPr>
              <a:t>Smart C</a:t>
            </a:r>
            <a:r>
              <a:rPr lang="en-US" sz="1999" b="1">
                <a:solidFill>
                  <a:srgbClr val="00BCD4"/>
                </a:solidFill>
                <a:latin typeface="Poppins"/>
                <a:ea typeface="Poppins"/>
                <a:cs typeface="Poppins"/>
                <a:sym typeface="Poppins"/>
              </a:rPr>
              <a:t>ity</a:t>
            </a:r>
            <a:endParaRPr/>
          </a:p>
        </p:txBody>
      </p:sp>
      <p:sp>
        <p:nvSpPr>
          <p:cNvPr id="354" name="Google Shape;354;g173892e7f7b_6_75"/>
          <p:cNvSpPr txBox="1"/>
          <p:nvPr/>
        </p:nvSpPr>
        <p:spPr>
          <a:xfrm>
            <a:off x="4775104" y="4918905"/>
            <a:ext cx="2985600" cy="246000"/>
          </a:xfrm>
          <a:prstGeom prst="rect">
            <a:avLst/>
          </a:prstGeom>
          <a:noFill/>
          <a:ln>
            <a:noFill/>
          </a:ln>
        </p:spPr>
        <p:txBody>
          <a:bodyPr spcFirstLastPara="1" wrap="square" lIns="0" tIns="0" rIns="0" bIns="0" anchor="t" anchorCtr="0">
            <a:spAutoFit/>
          </a:bodyPr>
          <a:lstStyle/>
          <a:p>
            <a:pPr marL="345439" marR="0" lvl="1" indent="-172720" algn="l" rtl="0">
              <a:lnSpc>
                <a:spcPct val="140025"/>
              </a:lnSpc>
              <a:spcBef>
                <a:spcPts val="0"/>
              </a:spcBef>
              <a:spcAft>
                <a:spcPts val="0"/>
              </a:spcAft>
              <a:buClr>
                <a:srgbClr val="171616"/>
              </a:buClr>
              <a:buSzPts val="1599"/>
              <a:buChar char="•"/>
            </a:pPr>
            <a:r>
              <a:rPr lang="en-US" sz="1599" b="1" i="0" u="none" strike="noStrike" cap="none">
                <a:solidFill>
                  <a:srgbClr val="171616"/>
                </a:solidFill>
                <a:latin typeface="Poppins"/>
                <a:ea typeface="Poppins"/>
                <a:cs typeface="Poppins"/>
                <a:sym typeface="Poppins"/>
              </a:rPr>
              <a:t>Yakes Care Corner (YCC)</a:t>
            </a:r>
            <a:endParaRPr b="1"/>
          </a:p>
        </p:txBody>
      </p:sp>
      <p:sp>
        <p:nvSpPr>
          <p:cNvPr id="355" name="Google Shape;355;g173892e7f7b_6_75"/>
          <p:cNvSpPr txBox="1"/>
          <p:nvPr/>
        </p:nvSpPr>
        <p:spPr>
          <a:xfrm>
            <a:off x="1787373" y="4876360"/>
            <a:ext cx="2418300" cy="307800"/>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1999" b="1" i="0" u="none" strike="noStrike" cap="none">
                <a:solidFill>
                  <a:srgbClr val="00BCD4"/>
                </a:solidFill>
                <a:latin typeface="Poppins"/>
                <a:ea typeface="Poppins"/>
                <a:cs typeface="Poppins"/>
                <a:sym typeface="Poppins"/>
              </a:rPr>
              <a:t>Health Care</a:t>
            </a:r>
            <a:endParaRPr/>
          </a:p>
        </p:txBody>
      </p:sp>
      <p:sp>
        <p:nvSpPr>
          <p:cNvPr id="356" name="Google Shape;356;g173892e7f7b_6_75"/>
          <p:cNvSpPr txBox="1"/>
          <p:nvPr/>
        </p:nvSpPr>
        <p:spPr>
          <a:xfrm>
            <a:off x="4775104" y="5941891"/>
            <a:ext cx="4040400" cy="246000"/>
          </a:xfrm>
          <a:prstGeom prst="rect">
            <a:avLst/>
          </a:prstGeom>
          <a:noFill/>
          <a:ln>
            <a:noFill/>
          </a:ln>
        </p:spPr>
        <p:txBody>
          <a:bodyPr spcFirstLastPara="1" wrap="square" lIns="0" tIns="0" rIns="0" bIns="0" anchor="t" anchorCtr="0">
            <a:spAutoFit/>
          </a:bodyPr>
          <a:lstStyle/>
          <a:p>
            <a:pPr marL="345439" marR="0" lvl="1" indent="-172720" algn="l" rtl="0">
              <a:lnSpc>
                <a:spcPct val="140025"/>
              </a:lnSpc>
              <a:spcBef>
                <a:spcPts val="0"/>
              </a:spcBef>
              <a:spcAft>
                <a:spcPts val="0"/>
              </a:spcAft>
              <a:buClr>
                <a:srgbClr val="171616"/>
              </a:buClr>
              <a:buSzPts val="1599"/>
              <a:buChar char="•"/>
            </a:pPr>
            <a:r>
              <a:rPr lang="en-US" sz="1599" b="1">
                <a:solidFill>
                  <a:srgbClr val="171616"/>
                </a:solidFill>
                <a:latin typeface="Poppins"/>
                <a:ea typeface="Poppins"/>
                <a:cs typeface="Poppins"/>
                <a:sym typeface="Poppins"/>
              </a:rPr>
              <a:t>Smart Metering</a:t>
            </a:r>
            <a:endParaRPr b="1"/>
          </a:p>
        </p:txBody>
      </p:sp>
      <p:sp>
        <p:nvSpPr>
          <p:cNvPr id="357" name="Google Shape;357;g173892e7f7b_6_75"/>
          <p:cNvSpPr txBox="1"/>
          <p:nvPr/>
        </p:nvSpPr>
        <p:spPr>
          <a:xfrm>
            <a:off x="1773085" y="5899345"/>
            <a:ext cx="2654100" cy="7386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SzPts val="1100"/>
              <a:buFont typeface="Arial"/>
              <a:buNone/>
            </a:pPr>
            <a:r>
              <a:rPr lang="en-US" sz="2000" b="1" dirty="0">
                <a:solidFill>
                  <a:srgbClr val="00BCD4"/>
                </a:solidFill>
                <a:latin typeface="Poppins"/>
                <a:ea typeface="Poppins"/>
                <a:cs typeface="Poppins"/>
                <a:sym typeface="Poppins"/>
              </a:rPr>
              <a:t>Utilities</a:t>
            </a:r>
            <a:endParaRPr sz="2000" b="1" dirty="0">
              <a:solidFill>
                <a:srgbClr val="00BCD4"/>
              </a:solidFill>
              <a:latin typeface="Poppins"/>
              <a:ea typeface="Poppins"/>
              <a:cs typeface="Poppins"/>
              <a:sym typeface="Poppins"/>
            </a:endParaRPr>
          </a:p>
          <a:p>
            <a:pPr marL="0" marR="0" lvl="0" indent="0" algn="l" rtl="0">
              <a:lnSpc>
                <a:spcPct val="140020"/>
              </a:lnSpc>
              <a:spcBef>
                <a:spcPts val="0"/>
              </a:spcBef>
              <a:spcAft>
                <a:spcPts val="0"/>
              </a:spcAft>
              <a:buNone/>
            </a:pPr>
            <a:endParaRPr sz="1999" b="1" dirty="0">
              <a:solidFill>
                <a:srgbClr val="00BCD4"/>
              </a:solidFill>
              <a:latin typeface="Poppins"/>
              <a:ea typeface="Poppins"/>
              <a:cs typeface="Poppins"/>
              <a:sym typeface="Poppins"/>
            </a:endParaRPr>
          </a:p>
        </p:txBody>
      </p:sp>
      <p:sp>
        <p:nvSpPr>
          <p:cNvPr id="358" name="Google Shape;358;g173892e7f7b_6_75"/>
          <p:cNvSpPr txBox="1"/>
          <p:nvPr/>
        </p:nvSpPr>
        <p:spPr>
          <a:xfrm>
            <a:off x="10264500" y="579578"/>
            <a:ext cx="7702200" cy="8619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5600" b="1" i="0" u="none" strike="noStrike" cap="none">
                <a:solidFill>
                  <a:srgbClr val="002D70"/>
                </a:solidFill>
                <a:latin typeface="Poppins"/>
                <a:ea typeface="Poppins"/>
                <a:cs typeface="Poppins"/>
                <a:sym typeface="Poppins"/>
              </a:rPr>
              <a:t>Our </a:t>
            </a:r>
            <a:r>
              <a:rPr lang="en-US" sz="5600" b="1">
                <a:solidFill>
                  <a:srgbClr val="002D70"/>
                </a:solidFill>
                <a:latin typeface="Poppins"/>
                <a:ea typeface="Poppins"/>
                <a:cs typeface="Poppins"/>
                <a:sym typeface="Poppins"/>
              </a:rPr>
              <a:t>Portfolio</a:t>
            </a:r>
            <a:endParaRPr sz="5600" b="1" i="0" u="none" strike="noStrike" cap="none">
              <a:solidFill>
                <a:srgbClr val="002D70"/>
              </a:solidFill>
              <a:latin typeface="Poppins"/>
              <a:ea typeface="Poppins"/>
              <a:cs typeface="Poppins"/>
              <a:sym typeface="Poppins"/>
            </a:endParaRPr>
          </a:p>
        </p:txBody>
      </p:sp>
      <p:cxnSp>
        <p:nvCxnSpPr>
          <p:cNvPr id="359" name="Google Shape;359;g173892e7f7b_6_75"/>
          <p:cNvCxnSpPr/>
          <p:nvPr/>
        </p:nvCxnSpPr>
        <p:spPr>
          <a:xfrm rot="10800000" flipH="1">
            <a:off x="800100" y="7388819"/>
            <a:ext cx="9308100" cy="9600"/>
          </a:xfrm>
          <a:prstGeom prst="straightConnector1">
            <a:avLst/>
          </a:prstGeom>
          <a:noFill/>
          <a:ln w="9525" cap="flat" cmpd="sng">
            <a:solidFill>
              <a:srgbClr val="002D70"/>
            </a:solidFill>
            <a:prstDash val="solid"/>
            <a:round/>
            <a:headEnd type="none" w="sm" len="sm"/>
            <a:tailEnd type="none" w="sm" len="sm"/>
          </a:ln>
        </p:spPr>
      </p:cxnSp>
      <p:cxnSp>
        <p:nvCxnSpPr>
          <p:cNvPr id="360" name="Google Shape;360;g173892e7f7b_6_75"/>
          <p:cNvCxnSpPr/>
          <p:nvPr/>
        </p:nvCxnSpPr>
        <p:spPr>
          <a:xfrm rot="10800000" flipH="1">
            <a:off x="800100" y="2435819"/>
            <a:ext cx="9308100" cy="9600"/>
          </a:xfrm>
          <a:prstGeom prst="straightConnector1">
            <a:avLst/>
          </a:prstGeom>
          <a:noFill/>
          <a:ln w="9525" cap="flat" cmpd="sng">
            <a:solidFill>
              <a:srgbClr val="002D70"/>
            </a:solidFill>
            <a:prstDash val="solid"/>
            <a:round/>
            <a:headEnd type="none" w="sm" len="sm"/>
            <a:tailEnd type="none" w="sm" len="sm"/>
          </a:ln>
        </p:spPr>
      </p:cxnSp>
      <p:cxnSp>
        <p:nvCxnSpPr>
          <p:cNvPr id="361" name="Google Shape;361;g173892e7f7b_6_75"/>
          <p:cNvCxnSpPr/>
          <p:nvPr/>
        </p:nvCxnSpPr>
        <p:spPr>
          <a:xfrm rot="10800000" flipH="1">
            <a:off x="800100" y="3959819"/>
            <a:ext cx="9308100" cy="9600"/>
          </a:xfrm>
          <a:prstGeom prst="straightConnector1">
            <a:avLst/>
          </a:prstGeom>
          <a:noFill/>
          <a:ln w="9525" cap="flat" cmpd="sng">
            <a:solidFill>
              <a:srgbClr val="002D70"/>
            </a:solidFill>
            <a:prstDash val="solid"/>
            <a:round/>
            <a:headEnd type="none" w="sm" len="sm"/>
            <a:tailEnd type="none" w="sm" len="sm"/>
          </a:ln>
        </p:spPr>
      </p:cxnSp>
      <p:cxnSp>
        <p:nvCxnSpPr>
          <p:cNvPr id="362" name="Google Shape;362;g173892e7f7b_6_75"/>
          <p:cNvCxnSpPr/>
          <p:nvPr/>
        </p:nvCxnSpPr>
        <p:spPr>
          <a:xfrm rot="10800000" flipH="1">
            <a:off x="800100" y="4569419"/>
            <a:ext cx="9308100" cy="9600"/>
          </a:xfrm>
          <a:prstGeom prst="straightConnector1">
            <a:avLst/>
          </a:prstGeom>
          <a:noFill/>
          <a:ln w="9525" cap="flat" cmpd="sng">
            <a:solidFill>
              <a:srgbClr val="002D70"/>
            </a:solidFill>
            <a:prstDash val="solid"/>
            <a:round/>
            <a:headEnd type="none" w="sm" len="sm"/>
            <a:tailEnd type="none" w="sm" len="sm"/>
          </a:ln>
        </p:spPr>
      </p:cxnSp>
      <p:cxnSp>
        <p:nvCxnSpPr>
          <p:cNvPr id="363" name="Google Shape;363;g173892e7f7b_6_75"/>
          <p:cNvCxnSpPr/>
          <p:nvPr/>
        </p:nvCxnSpPr>
        <p:spPr>
          <a:xfrm rot="10800000" flipH="1">
            <a:off x="800100" y="5560019"/>
            <a:ext cx="9308100" cy="9600"/>
          </a:xfrm>
          <a:prstGeom prst="straightConnector1">
            <a:avLst/>
          </a:prstGeom>
          <a:noFill/>
          <a:ln w="9525" cap="flat" cmpd="sng">
            <a:solidFill>
              <a:srgbClr val="002D70"/>
            </a:solidFill>
            <a:prstDash val="solid"/>
            <a:round/>
            <a:headEnd type="none" w="sm" len="sm"/>
            <a:tailEnd type="none" w="sm" len="sm"/>
          </a:ln>
        </p:spPr>
      </p:cxnSp>
      <p:cxnSp>
        <p:nvCxnSpPr>
          <p:cNvPr id="364" name="Google Shape;364;g173892e7f7b_6_75"/>
          <p:cNvCxnSpPr/>
          <p:nvPr/>
        </p:nvCxnSpPr>
        <p:spPr>
          <a:xfrm rot="10800000" flipH="1">
            <a:off x="800100" y="6550619"/>
            <a:ext cx="9308100" cy="9600"/>
          </a:xfrm>
          <a:prstGeom prst="straightConnector1">
            <a:avLst/>
          </a:prstGeom>
          <a:noFill/>
          <a:ln w="9525" cap="flat" cmpd="sng">
            <a:solidFill>
              <a:srgbClr val="002D70"/>
            </a:solidFill>
            <a:prstDash val="solid"/>
            <a:round/>
            <a:headEnd type="none" w="sm" len="sm"/>
            <a:tailEnd type="none" w="sm" len="sm"/>
          </a:ln>
        </p:spPr>
      </p:cxnSp>
      <p:sp>
        <p:nvSpPr>
          <p:cNvPr id="365" name="Google Shape;365;g173892e7f7b_6_75"/>
          <p:cNvSpPr txBox="1"/>
          <p:nvPr/>
        </p:nvSpPr>
        <p:spPr>
          <a:xfrm>
            <a:off x="1787373" y="6761353"/>
            <a:ext cx="2654100" cy="7386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2000" b="1" dirty="0">
                <a:solidFill>
                  <a:srgbClr val="00BCD4"/>
                </a:solidFill>
                <a:latin typeface="Poppins"/>
                <a:ea typeface="Poppins"/>
                <a:cs typeface="Poppins"/>
                <a:sym typeface="Poppins"/>
              </a:rPr>
              <a:t>Poultry</a:t>
            </a:r>
            <a:endParaRPr sz="2000" b="1" dirty="0">
              <a:solidFill>
                <a:srgbClr val="00BCD4"/>
              </a:solidFill>
              <a:latin typeface="Poppins"/>
              <a:ea typeface="Poppins"/>
              <a:cs typeface="Poppins"/>
              <a:sym typeface="Poppins"/>
            </a:endParaRPr>
          </a:p>
          <a:p>
            <a:pPr marL="0" marR="0" lvl="0" indent="0" algn="l" rtl="0">
              <a:lnSpc>
                <a:spcPct val="140020"/>
              </a:lnSpc>
              <a:spcBef>
                <a:spcPts val="0"/>
              </a:spcBef>
              <a:spcAft>
                <a:spcPts val="0"/>
              </a:spcAft>
              <a:buNone/>
            </a:pPr>
            <a:endParaRPr sz="1999" b="1" dirty="0">
              <a:solidFill>
                <a:srgbClr val="00BCD4"/>
              </a:solidFill>
              <a:latin typeface="Poppins"/>
              <a:ea typeface="Poppins"/>
              <a:cs typeface="Poppins"/>
              <a:sym typeface="Poppins"/>
            </a:endParaRPr>
          </a:p>
        </p:txBody>
      </p:sp>
      <p:sp>
        <p:nvSpPr>
          <p:cNvPr id="366" name="Google Shape;366;g173892e7f7b_6_75"/>
          <p:cNvSpPr txBox="1"/>
          <p:nvPr/>
        </p:nvSpPr>
        <p:spPr>
          <a:xfrm>
            <a:off x="1751597" y="7805870"/>
            <a:ext cx="2654100" cy="7386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US" sz="2000" b="1">
                <a:solidFill>
                  <a:srgbClr val="00BCD4"/>
                </a:solidFill>
                <a:latin typeface="Poppins"/>
                <a:ea typeface="Poppins"/>
                <a:cs typeface="Poppins"/>
                <a:sym typeface="Poppins"/>
              </a:rPr>
              <a:t>Agriculture</a:t>
            </a:r>
            <a:endParaRPr sz="2000" b="1">
              <a:solidFill>
                <a:srgbClr val="00BCD4"/>
              </a:solidFill>
              <a:latin typeface="Poppins"/>
              <a:ea typeface="Poppins"/>
              <a:cs typeface="Poppins"/>
              <a:sym typeface="Poppins"/>
            </a:endParaRPr>
          </a:p>
          <a:p>
            <a:pPr marL="0" marR="0" lvl="0" indent="0" algn="l" rtl="0">
              <a:lnSpc>
                <a:spcPct val="140020"/>
              </a:lnSpc>
              <a:spcBef>
                <a:spcPts val="0"/>
              </a:spcBef>
              <a:spcAft>
                <a:spcPts val="0"/>
              </a:spcAft>
              <a:buNone/>
            </a:pPr>
            <a:endParaRPr sz="1999" b="1">
              <a:solidFill>
                <a:srgbClr val="00BCD4"/>
              </a:solidFill>
              <a:latin typeface="Poppins"/>
              <a:ea typeface="Poppins"/>
              <a:cs typeface="Poppins"/>
              <a:sym typeface="Poppins"/>
            </a:endParaRPr>
          </a:p>
        </p:txBody>
      </p:sp>
      <p:sp>
        <p:nvSpPr>
          <p:cNvPr id="367" name="Google Shape;367;g173892e7f7b_6_75"/>
          <p:cNvSpPr txBox="1"/>
          <p:nvPr/>
        </p:nvSpPr>
        <p:spPr>
          <a:xfrm>
            <a:off x="4735329" y="6851516"/>
            <a:ext cx="4040400" cy="246000"/>
          </a:xfrm>
          <a:prstGeom prst="rect">
            <a:avLst/>
          </a:prstGeom>
          <a:noFill/>
          <a:ln>
            <a:noFill/>
          </a:ln>
        </p:spPr>
        <p:txBody>
          <a:bodyPr spcFirstLastPara="1" wrap="square" lIns="0" tIns="0" rIns="0" bIns="0" anchor="t" anchorCtr="0">
            <a:spAutoFit/>
          </a:bodyPr>
          <a:lstStyle/>
          <a:p>
            <a:pPr marL="345438" marR="0" lvl="1" indent="-172720" algn="l" rtl="0">
              <a:lnSpc>
                <a:spcPct val="140025"/>
              </a:lnSpc>
              <a:spcBef>
                <a:spcPts val="0"/>
              </a:spcBef>
              <a:spcAft>
                <a:spcPts val="0"/>
              </a:spcAft>
              <a:buClr>
                <a:srgbClr val="171616"/>
              </a:buClr>
              <a:buSzPts val="1599"/>
              <a:buChar char="•"/>
            </a:pPr>
            <a:r>
              <a:rPr lang="en-US" sz="1599" b="1">
                <a:solidFill>
                  <a:srgbClr val="171616"/>
                </a:solidFill>
                <a:latin typeface="Poppins"/>
                <a:ea typeface="Poppins"/>
                <a:cs typeface="Poppins"/>
                <a:sym typeface="Poppins"/>
              </a:rPr>
              <a:t>Smart Poultry</a:t>
            </a:r>
            <a:endParaRPr b="1"/>
          </a:p>
        </p:txBody>
      </p:sp>
      <p:sp>
        <p:nvSpPr>
          <p:cNvPr id="368" name="Google Shape;368;g173892e7f7b_6_75"/>
          <p:cNvSpPr txBox="1"/>
          <p:nvPr/>
        </p:nvSpPr>
        <p:spPr>
          <a:xfrm>
            <a:off x="4760812" y="7532550"/>
            <a:ext cx="5357700" cy="651300"/>
          </a:xfrm>
          <a:prstGeom prst="rect">
            <a:avLst/>
          </a:prstGeom>
          <a:noFill/>
          <a:ln>
            <a:noFill/>
          </a:ln>
        </p:spPr>
        <p:txBody>
          <a:bodyPr spcFirstLastPara="1" wrap="square" lIns="0" tIns="0" rIns="0" bIns="0" anchor="t" anchorCtr="0">
            <a:spAutoFit/>
          </a:bodyPr>
          <a:lstStyle/>
          <a:p>
            <a:pPr marL="345438" marR="0" lvl="1" indent="-172720" algn="l" rtl="0">
              <a:lnSpc>
                <a:spcPct val="177048"/>
              </a:lnSpc>
              <a:spcBef>
                <a:spcPts val="0"/>
              </a:spcBef>
              <a:spcAft>
                <a:spcPts val="0"/>
              </a:spcAft>
              <a:buClr>
                <a:srgbClr val="171616"/>
              </a:buClr>
              <a:buSzPts val="1599"/>
              <a:buChar char="•"/>
            </a:pPr>
            <a:r>
              <a:rPr lang="en-US" sz="1599" b="1" dirty="0">
                <a:solidFill>
                  <a:srgbClr val="171616"/>
                </a:solidFill>
                <a:latin typeface="Poppins"/>
                <a:ea typeface="Poppins"/>
                <a:cs typeface="Poppins"/>
                <a:sym typeface="Poppins"/>
              </a:rPr>
              <a:t>Durian Smart Plantation</a:t>
            </a:r>
            <a:endParaRPr b="1" dirty="0"/>
          </a:p>
          <a:p>
            <a:pPr marL="914400" marR="0" lvl="0" indent="0" algn="l" rtl="0">
              <a:lnSpc>
                <a:spcPct val="177048"/>
              </a:lnSpc>
              <a:spcBef>
                <a:spcPts val="0"/>
              </a:spcBef>
              <a:spcAft>
                <a:spcPts val="0"/>
              </a:spcAft>
              <a:buNone/>
            </a:pPr>
            <a:endParaRPr b="1" dirty="0"/>
          </a:p>
        </p:txBody>
      </p:sp>
      <p:pic>
        <p:nvPicPr>
          <p:cNvPr id="369" name="Google Shape;369;g173892e7f7b_6_75"/>
          <p:cNvPicPr preferRelativeResize="0"/>
          <p:nvPr/>
        </p:nvPicPr>
        <p:blipFill rotWithShape="1">
          <a:blip r:embed="rId5">
            <a:alphaModFix/>
          </a:blip>
          <a:srcRect/>
          <a:stretch/>
        </p:blipFill>
        <p:spPr>
          <a:xfrm>
            <a:off x="655940" y="266700"/>
            <a:ext cx="2077317" cy="641371"/>
          </a:xfrm>
          <a:prstGeom prst="rect">
            <a:avLst/>
          </a:prstGeom>
          <a:noFill/>
          <a:ln>
            <a:noFill/>
          </a:ln>
        </p:spPr>
      </p:pic>
      <p:cxnSp>
        <p:nvCxnSpPr>
          <p:cNvPr id="370" name="Google Shape;370;g173892e7f7b_6_75"/>
          <p:cNvCxnSpPr/>
          <p:nvPr/>
        </p:nvCxnSpPr>
        <p:spPr>
          <a:xfrm rot="10800000" flipH="1">
            <a:off x="800100" y="8608019"/>
            <a:ext cx="9308100" cy="9600"/>
          </a:xfrm>
          <a:prstGeom prst="straightConnector1">
            <a:avLst/>
          </a:prstGeom>
          <a:noFill/>
          <a:ln w="9525" cap="flat" cmpd="sng">
            <a:solidFill>
              <a:srgbClr val="002D70"/>
            </a:solidFill>
            <a:prstDash val="solid"/>
            <a:round/>
            <a:headEnd type="none" w="sm" len="sm"/>
            <a:tailEnd type="none" w="sm" len="sm"/>
          </a:ln>
        </p:spPr>
      </p:cxnSp>
      <p:sp>
        <p:nvSpPr>
          <p:cNvPr id="371" name="Google Shape;371;g173892e7f7b_6_75"/>
          <p:cNvSpPr txBox="1"/>
          <p:nvPr/>
        </p:nvSpPr>
        <p:spPr>
          <a:xfrm>
            <a:off x="1681923" y="8645600"/>
            <a:ext cx="1931100" cy="4926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US" sz="2000" b="1" dirty="0">
                <a:solidFill>
                  <a:srgbClr val="00BCD4"/>
                </a:solidFill>
                <a:latin typeface="Poppins"/>
                <a:ea typeface="Poppins"/>
                <a:cs typeface="Poppins"/>
                <a:sym typeface="Poppins"/>
              </a:rPr>
              <a:t>Tracking</a:t>
            </a:r>
            <a:endParaRPr dirty="0"/>
          </a:p>
        </p:txBody>
      </p:sp>
      <p:sp>
        <p:nvSpPr>
          <p:cNvPr id="372" name="Google Shape;372;g173892e7f7b_6_75"/>
          <p:cNvSpPr txBox="1"/>
          <p:nvPr/>
        </p:nvSpPr>
        <p:spPr>
          <a:xfrm>
            <a:off x="4760812" y="8760425"/>
            <a:ext cx="5357700" cy="651300"/>
          </a:xfrm>
          <a:prstGeom prst="rect">
            <a:avLst/>
          </a:prstGeom>
          <a:noFill/>
          <a:ln>
            <a:noFill/>
          </a:ln>
        </p:spPr>
        <p:txBody>
          <a:bodyPr spcFirstLastPara="1" wrap="square" lIns="0" tIns="0" rIns="0" bIns="0" anchor="t" anchorCtr="0">
            <a:spAutoFit/>
          </a:bodyPr>
          <a:lstStyle/>
          <a:p>
            <a:pPr marL="345438" marR="0" lvl="1" indent="-172720" algn="l" rtl="0">
              <a:lnSpc>
                <a:spcPct val="177048"/>
              </a:lnSpc>
              <a:spcBef>
                <a:spcPts val="0"/>
              </a:spcBef>
              <a:spcAft>
                <a:spcPts val="0"/>
              </a:spcAft>
              <a:buClr>
                <a:srgbClr val="171616"/>
              </a:buClr>
              <a:buSzPts val="1599"/>
              <a:buChar char="•"/>
            </a:pPr>
            <a:r>
              <a:rPr lang="en-US" sz="1599" b="1" dirty="0">
                <a:solidFill>
                  <a:srgbClr val="171616"/>
                </a:solidFill>
                <a:latin typeface="Poppins"/>
                <a:ea typeface="Poppins"/>
                <a:cs typeface="Poppins"/>
                <a:sym typeface="Poppins"/>
              </a:rPr>
              <a:t>Digital Prayer Mat</a:t>
            </a:r>
            <a:endParaRPr b="1" dirty="0"/>
          </a:p>
          <a:p>
            <a:pPr marL="914400" marR="0" lvl="0" indent="0" algn="l" rtl="0">
              <a:lnSpc>
                <a:spcPct val="177048"/>
              </a:lnSpc>
              <a:spcBef>
                <a:spcPts val="0"/>
              </a:spcBef>
              <a:spcAft>
                <a:spcPts val="0"/>
              </a:spcAft>
              <a:buNone/>
            </a:pPr>
            <a:endParaRPr b="1" dirty="0"/>
          </a:p>
        </p:txBody>
      </p:sp>
      <p:sp>
        <p:nvSpPr>
          <p:cNvPr id="373" name="Google Shape;373;g173892e7f7b_6_75"/>
          <p:cNvSpPr txBox="1"/>
          <p:nvPr/>
        </p:nvSpPr>
        <p:spPr>
          <a:xfrm>
            <a:off x="4760812" y="8062150"/>
            <a:ext cx="5357700" cy="651300"/>
          </a:xfrm>
          <a:prstGeom prst="rect">
            <a:avLst/>
          </a:prstGeom>
          <a:noFill/>
          <a:ln>
            <a:noFill/>
          </a:ln>
        </p:spPr>
        <p:txBody>
          <a:bodyPr spcFirstLastPara="1" wrap="square" lIns="0" tIns="0" rIns="0" bIns="0" anchor="t" anchorCtr="0">
            <a:spAutoFit/>
          </a:bodyPr>
          <a:lstStyle/>
          <a:p>
            <a:pPr marL="345438" marR="0" lvl="1" indent="-172720" algn="l" rtl="0">
              <a:lnSpc>
                <a:spcPct val="177048"/>
              </a:lnSpc>
              <a:spcBef>
                <a:spcPts val="0"/>
              </a:spcBef>
              <a:spcAft>
                <a:spcPts val="0"/>
              </a:spcAft>
              <a:buClr>
                <a:srgbClr val="171616"/>
              </a:buClr>
              <a:buSzPts val="1599"/>
              <a:buChar char="•"/>
            </a:pPr>
            <a:r>
              <a:rPr lang="en-US" sz="1599" b="1" dirty="0">
                <a:solidFill>
                  <a:srgbClr val="171616"/>
                </a:solidFill>
                <a:latin typeface="Poppins"/>
                <a:ea typeface="Poppins"/>
                <a:cs typeface="Poppins"/>
                <a:sym typeface="Poppins"/>
              </a:rPr>
              <a:t>Soil Nutrients Monitoring</a:t>
            </a:r>
            <a:endParaRPr b="1" dirty="0"/>
          </a:p>
          <a:p>
            <a:pPr marL="914400" marR="0" lvl="0" indent="0" algn="l" rtl="0">
              <a:lnSpc>
                <a:spcPct val="177048"/>
              </a:lnSpc>
              <a:spcBef>
                <a:spcPts val="0"/>
              </a:spcBef>
              <a:spcAft>
                <a:spcPts val="0"/>
              </a:spcAft>
              <a:buNone/>
            </a:pPr>
            <a:endParaRPr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8"/>
          <p:cNvPicPr preferRelativeResize="0"/>
          <p:nvPr/>
        </p:nvPicPr>
        <p:blipFill>
          <a:blip r:embed="rId3">
            <a:alphaModFix/>
          </a:blip>
          <a:stretch>
            <a:fillRect/>
          </a:stretch>
        </p:blipFill>
        <p:spPr>
          <a:xfrm>
            <a:off x="1083575" y="1337050"/>
            <a:ext cx="7275958" cy="7917701"/>
          </a:xfrm>
          <a:prstGeom prst="rect">
            <a:avLst/>
          </a:prstGeom>
          <a:noFill/>
          <a:ln>
            <a:noFill/>
          </a:ln>
        </p:spPr>
      </p:pic>
      <p:pic>
        <p:nvPicPr>
          <p:cNvPr id="379" name="Google Shape;379;p8"/>
          <p:cNvPicPr preferRelativeResize="0"/>
          <p:nvPr/>
        </p:nvPicPr>
        <p:blipFill rotWithShape="1">
          <a:blip r:embed="rId4">
            <a:alphaModFix/>
          </a:blip>
          <a:srcRect/>
          <a:stretch/>
        </p:blipFill>
        <p:spPr>
          <a:xfrm>
            <a:off x="6491827" y="731392"/>
            <a:ext cx="951933" cy="951933"/>
          </a:xfrm>
          <a:prstGeom prst="rect">
            <a:avLst/>
          </a:prstGeom>
          <a:noFill/>
          <a:ln>
            <a:noFill/>
          </a:ln>
        </p:spPr>
      </p:pic>
      <p:pic>
        <p:nvPicPr>
          <p:cNvPr id="380" name="Google Shape;380;p8"/>
          <p:cNvPicPr preferRelativeResize="0"/>
          <p:nvPr/>
        </p:nvPicPr>
        <p:blipFill rotWithShape="1">
          <a:blip r:embed="rId4">
            <a:alphaModFix/>
          </a:blip>
          <a:srcRect/>
          <a:stretch/>
        </p:blipFill>
        <p:spPr>
          <a:xfrm>
            <a:off x="-2920882" y="7414237"/>
            <a:ext cx="6304087" cy="6304087"/>
          </a:xfrm>
          <a:prstGeom prst="rect">
            <a:avLst/>
          </a:prstGeom>
          <a:noFill/>
          <a:ln>
            <a:noFill/>
          </a:ln>
        </p:spPr>
      </p:pic>
      <p:pic>
        <p:nvPicPr>
          <p:cNvPr id="381" name="Google Shape;381;p8"/>
          <p:cNvPicPr preferRelativeResize="0"/>
          <p:nvPr/>
        </p:nvPicPr>
        <p:blipFill rotWithShape="1">
          <a:blip r:embed="rId5">
            <a:alphaModFix/>
          </a:blip>
          <a:srcRect/>
          <a:stretch/>
        </p:blipFill>
        <p:spPr>
          <a:xfrm>
            <a:off x="13175586" y="-891493"/>
            <a:ext cx="7888891" cy="7917682"/>
          </a:xfrm>
          <a:prstGeom prst="rect">
            <a:avLst/>
          </a:prstGeom>
          <a:noFill/>
          <a:ln>
            <a:noFill/>
          </a:ln>
        </p:spPr>
      </p:pic>
      <p:sp>
        <p:nvSpPr>
          <p:cNvPr id="382" name="Google Shape;382;p8"/>
          <p:cNvSpPr txBox="1"/>
          <p:nvPr/>
        </p:nvSpPr>
        <p:spPr>
          <a:xfrm>
            <a:off x="8889050" y="1683313"/>
            <a:ext cx="7387200" cy="1723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5600" b="1" i="0" u="none" strike="noStrike" cap="none">
                <a:solidFill>
                  <a:srgbClr val="002D70"/>
                </a:solidFill>
                <a:latin typeface="Poppins"/>
                <a:ea typeface="Poppins"/>
                <a:cs typeface="Poppins"/>
                <a:sym typeface="Poppins"/>
              </a:rPr>
              <a:t>Optical Distribution Cabinet Monitoring</a:t>
            </a:r>
            <a:endParaRPr/>
          </a:p>
        </p:txBody>
      </p:sp>
      <p:sp>
        <p:nvSpPr>
          <p:cNvPr id="383" name="Google Shape;383;p8"/>
          <p:cNvSpPr txBox="1"/>
          <p:nvPr/>
        </p:nvSpPr>
        <p:spPr>
          <a:xfrm>
            <a:off x="8980225" y="3762775"/>
            <a:ext cx="7749600" cy="2216400"/>
          </a:xfrm>
          <a:prstGeom prst="rect">
            <a:avLst/>
          </a:prstGeom>
          <a:noFill/>
          <a:ln>
            <a:noFill/>
          </a:ln>
        </p:spPr>
        <p:txBody>
          <a:bodyPr spcFirstLastPara="1" wrap="square" lIns="0" tIns="0" rIns="0" bIns="0" anchor="t" anchorCtr="0">
            <a:spAutoFit/>
          </a:bodyPr>
          <a:lstStyle/>
          <a:p>
            <a:pPr marL="0" lvl="0" indent="0" algn="just" rtl="0">
              <a:lnSpc>
                <a:spcPct val="140000"/>
              </a:lnSpc>
              <a:spcBef>
                <a:spcPts val="0"/>
              </a:spcBef>
              <a:spcAft>
                <a:spcPts val="0"/>
              </a:spcAft>
              <a:buClr>
                <a:schemeClr val="dk1"/>
              </a:buClr>
              <a:buSzPts val="1100"/>
              <a:buFont typeface="Arial"/>
              <a:buNone/>
            </a:pPr>
            <a:r>
              <a:rPr lang="en-US" sz="1800">
                <a:solidFill>
                  <a:srgbClr val="171616"/>
                </a:solidFill>
                <a:latin typeface="Poppins"/>
                <a:ea typeface="Poppins"/>
                <a:cs typeface="Poppins"/>
                <a:sym typeface="Poppins"/>
              </a:rPr>
              <a:t>Optical Distribution Cabinet (ODC) monitoring is an Internet of Things (IoT)-based technology to monitor the door open/close status, temperature, and humidity of the ODC(s). </a:t>
            </a:r>
            <a:r>
              <a:rPr lang="en-US" sz="1800" b="1">
                <a:solidFill>
                  <a:srgbClr val="171616"/>
                </a:solidFill>
                <a:latin typeface="Poppins"/>
                <a:ea typeface="Poppins"/>
                <a:cs typeface="Poppins"/>
                <a:sym typeface="Poppins"/>
              </a:rPr>
              <a:t>This monitoring system will help to reduce interruption of IndiHome service </a:t>
            </a:r>
            <a:r>
              <a:rPr lang="en-US" sz="1800">
                <a:solidFill>
                  <a:srgbClr val="171616"/>
                </a:solidFill>
                <a:latin typeface="Poppins"/>
                <a:ea typeface="Poppins"/>
                <a:cs typeface="Poppins"/>
                <a:sym typeface="Poppins"/>
              </a:rPr>
              <a:t>and in the end will improve IndiHome’s customer experience (CX).</a:t>
            </a:r>
            <a:endParaRPr sz="1800">
              <a:solidFill>
                <a:srgbClr val="171616"/>
              </a:solidFill>
              <a:latin typeface="Poppins"/>
              <a:ea typeface="Poppins"/>
              <a:cs typeface="Poppins"/>
              <a:sym typeface="Poppins"/>
            </a:endParaRPr>
          </a:p>
          <a:p>
            <a:pPr marL="0" marR="0" lvl="0" indent="0" algn="just" rtl="0">
              <a:lnSpc>
                <a:spcPct val="140000"/>
              </a:lnSpc>
              <a:spcBef>
                <a:spcPts val="0"/>
              </a:spcBef>
              <a:spcAft>
                <a:spcPts val="0"/>
              </a:spcAft>
              <a:buNone/>
            </a:pPr>
            <a:endParaRPr sz="1800">
              <a:solidFill>
                <a:srgbClr val="171616"/>
              </a:solidFill>
              <a:latin typeface="Poppins"/>
              <a:ea typeface="Poppins"/>
              <a:cs typeface="Poppins"/>
              <a:sym typeface="Poppins"/>
            </a:endParaRPr>
          </a:p>
        </p:txBody>
      </p:sp>
      <p:pic>
        <p:nvPicPr>
          <p:cNvPr id="384" name="Google Shape;384;p8"/>
          <p:cNvPicPr preferRelativeResize="0"/>
          <p:nvPr/>
        </p:nvPicPr>
        <p:blipFill rotWithShape="1">
          <a:blip r:embed="rId6">
            <a:alphaModFix/>
          </a:blip>
          <a:srcRect/>
          <a:stretch/>
        </p:blipFill>
        <p:spPr>
          <a:xfrm>
            <a:off x="655940" y="266700"/>
            <a:ext cx="2077317" cy="641371"/>
          </a:xfrm>
          <a:prstGeom prst="rect">
            <a:avLst/>
          </a:prstGeom>
          <a:noFill/>
          <a:ln>
            <a:noFill/>
          </a:ln>
        </p:spPr>
      </p:pic>
      <p:pic>
        <p:nvPicPr>
          <p:cNvPr id="385" name="Google Shape;385;p8"/>
          <p:cNvPicPr preferRelativeResize="0"/>
          <p:nvPr/>
        </p:nvPicPr>
        <p:blipFill>
          <a:blip r:embed="rId7">
            <a:alphaModFix/>
          </a:blip>
          <a:stretch>
            <a:fillRect/>
          </a:stretch>
        </p:blipFill>
        <p:spPr>
          <a:xfrm>
            <a:off x="8980225" y="6242750"/>
            <a:ext cx="7888899" cy="25181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g173892e7f7b_6_98"/>
          <p:cNvPicPr preferRelativeResize="0"/>
          <p:nvPr/>
        </p:nvPicPr>
        <p:blipFill>
          <a:blip r:embed="rId3">
            <a:alphaModFix/>
          </a:blip>
          <a:stretch>
            <a:fillRect/>
          </a:stretch>
        </p:blipFill>
        <p:spPr>
          <a:xfrm>
            <a:off x="8996525" y="2517325"/>
            <a:ext cx="8022973" cy="6467751"/>
          </a:xfrm>
          <a:prstGeom prst="rect">
            <a:avLst/>
          </a:prstGeom>
          <a:noFill/>
          <a:ln>
            <a:noFill/>
          </a:ln>
        </p:spPr>
      </p:pic>
      <p:pic>
        <p:nvPicPr>
          <p:cNvPr id="391" name="Google Shape;391;g173892e7f7b_6_98"/>
          <p:cNvPicPr preferRelativeResize="0"/>
          <p:nvPr/>
        </p:nvPicPr>
        <p:blipFill rotWithShape="1">
          <a:blip r:embed="rId4">
            <a:alphaModFix/>
          </a:blip>
          <a:srcRect/>
          <a:stretch/>
        </p:blipFill>
        <p:spPr>
          <a:xfrm>
            <a:off x="-2597116" y="3264918"/>
            <a:ext cx="7888891" cy="7917682"/>
          </a:xfrm>
          <a:prstGeom prst="rect">
            <a:avLst/>
          </a:prstGeom>
          <a:noFill/>
          <a:ln>
            <a:noFill/>
          </a:ln>
        </p:spPr>
      </p:pic>
      <p:sp>
        <p:nvSpPr>
          <p:cNvPr id="392" name="Google Shape;392;g173892e7f7b_6_98"/>
          <p:cNvSpPr txBox="1"/>
          <p:nvPr/>
        </p:nvSpPr>
        <p:spPr>
          <a:xfrm>
            <a:off x="1127675" y="2035750"/>
            <a:ext cx="6443400" cy="17238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Arial"/>
              <a:buNone/>
            </a:pPr>
            <a:r>
              <a:rPr lang="en-US" sz="5600" b="1">
                <a:solidFill>
                  <a:srgbClr val="002D70"/>
                </a:solidFill>
                <a:latin typeface="Poppins"/>
                <a:ea typeface="Poppins"/>
                <a:cs typeface="Poppins"/>
                <a:sym typeface="Poppins"/>
              </a:rPr>
              <a:t>Safety Systems Digitalization</a:t>
            </a:r>
            <a:endParaRPr sz="5600" b="1">
              <a:solidFill>
                <a:srgbClr val="002D70"/>
              </a:solidFill>
              <a:latin typeface="Poppins"/>
              <a:ea typeface="Poppins"/>
              <a:cs typeface="Poppins"/>
              <a:sym typeface="Poppins"/>
            </a:endParaRPr>
          </a:p>
        </p:txBody>
      </p:sp>
      <p:sp>
        <p:nvSpPr>
          <p:cNvPr id="393" name="Google Shape;393;g173892e7f7b_6_98"/>
          <p:cNvSpPr txBox="1"/>
          <p:nvPr/>
        </p:nvSpPr>
        <p:spPr>
          <a:xfrm>
            <a:off x="1127675" y="4125225"/>
            <a:ext cx="7077600" cy="1440600"/>
          </a:xfrm>
          <a:prstGeom prst="rect">
            <a:avLst/>
          </a:prstGeom>
          <a:noFill/>
          <a:ln>
            <a:noFill/>
          </a:ln>
        </p:spPr>
        <p:txBody>
          <a:bodyPr spcFirstLastPara="1" wrap="square" lIns="0" tIns="0" rIns="0" bIns="0" anchor="t" anchorCtr="0">
            <a:spAutoFit/>
          </a:bodyPr>
          <a:lstStyle/>
          <a:p>
            <a:pPr marL="0" lvl="0" indent="0" algn="just" rtl="0">
              <a:lnSpc>
                <a:spcPct val="140000"/>
              </a:lnSpc>
              <a:spcBef>
                <a:spcPts val="0"/>
              </a:spcBef>
              <a:spcAft>
                <a:spcPts val="0"/>
              </a:spcAft>
              <a:buClr>
                <a:schemeClr val="dk1"/>
              </a:buClr>
              <a:buSzPts val="1100"/>
              <a:buFont typeface="Arial"/>
              <a:buNone/>
            </a:pPr>
            <a:r>
              <a:rPr lang="en-US" sz="1800">
                <a:solidFill>
                  <a:srgbClr val="171616"/>
                </a:solidFill>
                <a:latin typeface="Poppins"/>
                <a:ea typeface="Poppins"/>
                <a:cs typeface="Poppins"/>
                <a:sym typeface="Poppins"/>
              </a:rPr>
              <a:t>Safety Systems Digitalization is part of </a:t>
            </a:r>
            <a:r>
              <a:rPr lang="en-US" sz="1800" b="1">
                <a:solidFill>
                  <a:srgbClr val="171616"/>
                </a:solidFill>
                <a:latin typeface="Poppins"/>
                <a:ea typeface="Poppins"/>
                <a:cs typeface="Poppins"/>
                <a:sym typeface="Poppins"/>
              </a:rPr>
              <a:t>smart building </a:t>
            </a:r>
            <a:r>
              <a:rPr lang="en-US" sz="1800">
                <a:solidFill>
                  <a:srgbClr val="171616"/>
                </a:solidFill>
                <a:latin typeface="Poppins"/>
                <a:ea typeface="Poppins"/>
                <a:cs typeface="Poppins"/>
                <a:sym typeface="Poppins"/>
              </a:rPr>
              <a:t>systems which role is to monitor fire alarms, fire suppression, hydrant, CCTV, and door access. SSD is delivered to enhance the safety system of Telkom buildings nationwide.</a:t>
            </a:r>
            <a:endParaRPr sz="1800">
              <a:solidFill>
                <a:srgbClr val="171616"/>
              </a:solidFill>
              <a:latin typeface="Poppins"/>
              <a:ea typeface="Poppins"/>
              <a:cs typeface="Poppins"/>
              <a:sym typeface="Poppins"/>
            </a:endParaRPr>
          </a:p>
        </p:txBody>
      </p:sp>
      <p:pic>
        <p:nvPicPr>
          <p:cNvPr id="394" name="Google Shape;394;g173892e7f7b_6_98"/>
          <p:cNvPicPr preferRelativeResize="0"/>
          <p:nvPr/>
        </p:nvPicPr>
        <p:blipFill rotWithShape="1">
          <a:blip r:embed="rId5">
            <a:alphaModFix/>
          </a:blip>
          <a:srcRect/>
          <a:stretch/>
        </p:blipFill>
        <p:spPr>
          <a:xfrm>
            <a:off x="12399083" y="-5353421"/>
            <a:ext cx="8325351" cy="8325351"/>
          </a:xfrm>
          <a:prstGeom prst="rect">
            <a:avLst/>
          </a:prstGeom>
          <a:noFill/>
          <a:ln>
            <a:noFill/>
          </a:ln>
        </p:spPr>
      </p:pic>
      <p:pic>
        <p:nvPicPr>
          <p:cNvPr id="395" name="Google Shape;395;g173892e7f7b_6_98"/>
          <p:cNvPicPr preferRelativeResize="0"/>
          <p:nvPr/>
        </p:nvPicPr>
        <p:blipFill rotWithShape="1">
          <a:blip r:embed="rId6">
            <a:alphaModFix/>
          </a:blip>
          <a:srcRect/>
          <a:stretch/>
        </p:blipFill>
        <p:spPr>
          <a:xfrm>
            <a:off x="655940" y="266700"/>
            <a:ext cx="2077317" cy="641371"/>
          </a:xfrm>
          <a:prstGeom prst="rect">
            <a:avLst/>
          </a:prstGeom>
          <a:noFill/>
          <a:ln>
            <a:noFill/>
          </a:ln>
        </p:spPr>
      </p:pic>
      <p:pic>
        <p:nvPicPr>
          <p:cNvPr id="396" name="Google Shape;396;g173892e7f7b_6_98"/>
          <p:cNvPicPr preferRelativeResize="0"/>
          <p:nvPr/>
        </p:nvPicPr>
        <p:blipFill>
          <a:blip r:embed="rId7">
            <a:alphaModFix/>
          </a:blip>
          <a:stretch>
            <a:fillRect/>
          </a:stretch>
        </p:blipFill>
        <p:spPr>
          <a:xfrm>
            <a:off x="1127675" y="5178727"/>
            <a:ext cx="7888899" cy="410824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1220</Words>
  <Application>Microsoft Office PowerPoint</Application>
  <PresentationFormat>Custom</PresentationFormat>
  <Paragraphs>137</Paragraphs>
  <Slides>19</Slides>
  <Notes>19</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Arial</vt:lpstr>
      <vt:lpstr>Calibri</vt:lpstr>
      <vt:lpstr>Poppins Medium</vt:lpstr>
      <vt:lpstr>Poppins</vt:lpstr>
      <vt:lpstr>Poppins SemiBold</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cp:revision>
  <dcterms:created xsi:type="dcterms:W3CDTF">2006-08-16T00:00:00Z</dcterms:created>
  <dcterms:modified xsi:type="dcterms:W3CDTF">2022-12-11T12:17:24Z</dcterms:modified>
</cp:coreProperties>
</file>